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4"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p:scale>
          <a:sx n="77" d="100"/>
          <a:sy n="77" d="100"/>
        </p:scale>
        <p:origin x="-954" y="-6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i="1" baseline="0">
                <a:solidFill>
                  <a:srgbClr val="FFFF99"/>
                </a:solidFill>
                <a:latin typeface="Comic Sans MS" pitchFamily="66"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aseline="0">
                <a:solidFill>
                  <a:schemeClr val="bg2"/>
                </a:solidFill>
                <a:latin typeface="Lucida Calligraphy"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57200" y="6172200"/>
            <a:ext cx="2133600" cy="365125"/>
          </a:xfrm>
        </p:spPr>
        <p:txBody>
          <a:bodyPr/>
          <a:lstStyle>
            <a:lvl1pPr>
              <a:defRPr sz="1600" baseline="0">
                <a:solidFill>
                  <a:schemeClr val="bg2"/>
                </a:solidFill>
                <a:latin typeface="Brush Script MT" pitchFamily="66" charset="0"/>
              </a:defRPr>
            </a:lvl1pPr>
          </a:lstStyle>
          <a:p>
            <a:fld id="{D49BBB59-ADF7-40E0-AA7B-1AD3B185652E}" type="datetimeFigureOut">
              <a:rPr lang="en-US" smtClean="0"/>
              <a:t>6/15/2012</a:t>
            </a:fld>
            <a:endParaRPr lang="en-US"/>
          </a:p>
        </p:txBody>
      </p:sp>
      <p:sp>
        <p:nvSpPr>
          <p:cNvPr id="5" name="Footer Placeholder 4"/>
          <p:cNvSpPr>
            <a:spLocks noGrp="1"/>
          </p:cNvSpPr>
          <p:nvPr>
            <p:ph type="ftr" sz="quarter" idx="11"/>
          </p:nvPr>
        </p:nvSpPr>
        <p:spPr>
          <a:xfrm>
            <a:off x="3124200" y="6172200"/>
            <a:ext cx="2895600" cy="365125"/>
          </a:xfrm>
        </p:spPr>
        <p:txBody>
          <a:bodyPr/>
          <a:lstStyle>
            <a:lvl1pPr marL="0" algn="ctr" defTabSz="914400" rtl="0" eaLnBrk="1" latinLnBrk="0" hangingPunct="1">
              <a:defRPr lang="en-US" sz="1600" kern="1200" baseline="0" dirty="0" smtClean="0">
                <a:solidFill>
                  <a:schemeClr val="bg2"/>
                </a:solidFill>
                <a:latin typeface="Brush Script MT" pitchFamily="66" charset="0"/>
                <a:ea typeface="+mn-ea"/>
                <a:cs typeface="+mn-cs"/>
              </a:defRPr>
            </a:lvl1pPr>
          </a:lstStyle>
          <a:p>
            <a:endParaRPr lang="en-US"/>
          </a:p>
        </p:txBody>
      </p:sp>
      <p:sp>
        <p:nvSpPr>
          <p:cNvPr id="6" name="Slide Number Placeholder 5"/>
          <p:cNvSpPr>
            <a:spLocks noGrp="1"/>
          </p:cNvSpPr>
          <p:nvPr>
            <p:ph type="sldNum" sz="quarter" idx="12"/>
          </p:nvPr>
        </p:nvSpPr>
        <p:spPr>
          <a:xfrm>
            <a:off x="6553200" y="6172200"/>
            <a:ext cx="2133600" cy="365125"/>
          </a:xfrm>
        </p:spPr>
        <p:txBody>
          <a:bodyPr/>
          <a:lstStyle>
            <a:lvl1pPr>
              <a:defRPr lang="en-US" sz="1600" kern="1200" baseline="0" smtClean="0">
                <a:solidFill>
                  <a:schemeClr val="bg2"/>
                </a:solidFill>
                <a:latin typeface="Brush Script MT" pitchFamily="66" charset="0"/>
                <a:ea typeface="+mn-ea"/>
                <a:cs typeface="+mn-cs"/>
              </a:defRPr>
            </a:lvl1pPr>
          </a:lstStyle>
          <a:p>
            <a:fld id="{F2207CCF-7DE2-4B2D-B919-EE83016CEAB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9BBB59-ADF7-40E0-AA7B-1AD3B185652E}" type="datetimeFigureOut">
              <a:rPr lang="en-US" smtClean="0"/>
              <a:t>6/15/2012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07CCF-7DE2-4B2D-B919-EE83016CEAB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9BBB59-ADF7-40E0-AA7B-1AD3B185652E}" type="datetimeFigureOut">
              <a:rPr lang="en-US" smtClean="0"/>
              <a:t>6/15/2012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07CCF-7DE2-4B2D-B919-EE83016CEAB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26" name="Picture 2" descr="C:\Documents and Settings\User\Local Settings\Temporary Internet Files\Content.IE5\STEB01UR\MCj04348230000[1].png"/>
          <p:cNvPicPr>
            <a:picLocks noChangeAspect="1" noChangeArrowheads="1"/>
          </p:cNvPicPr>
          <p:nvPr/>
        </p:nvPicPr>
        <p:blipFill>
          <a:blip r:embed="rId2"/>
          <a:srcRect/>
          <a:stretch>
            <a:fillRect/>
          </a:stretch>
        </p:blipFill>
        <p:spPr bwMode="auto">
          <a:xfrm>
            <a:off x="8305800" y="6096000"/>
            <a:ext cx="609600" cy="609600"/>
          </a:xfrm>
          <a:prstGeom prst="rect">
            <a:avLst/>
          </a:prstGeom>
          <a:noFill/>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49BBB59-ADF7-40E0-AA7B-1AD3B185652E}" type="datetimeFigureOut">
              <a:rPr lang="en-US" smtClean="0"/>
              <a:t>6/15/2012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772400" y="6248400"/>
            <a:ext cx="990600" cy="365125"/>
          </a:xfrm>
        </p:spPr>
        <p:txBody>
          <a:bodyPr/>
          <a:lstStyle>
            <a:lvl1pPr>
              <a:defRPr b="1">
                <a:solidFill>
                  <a:srgbClr val="FFFF00"/>
                </a:solidFill>
              </a:defRPr>
            </a:lvl1pPr>
          </a:lstStyle>
          <a:p>
            <a:fld id="{F2207CCF-7DE2-4B2D-B919-EE83016CEAB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9BBB59-ADF7-40E0-AA7B-1AD3B185652E}" type="datetimeFigureOut">
              <a:rPr lang="en-US" smtClean="0"/>
              <a:t>6/15/2012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07CCF-7DE2-4B2D-B919-EE83016CEAB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9BBB59-ADF7-40E0-AA7B-1AD3B185652E}" type="datetimeFigureOut">
              <a:rPr lang="en-US" smtClean="0"/>
              <a:t>6/15/2012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207CCF-7DE2-4B2D-B919-EE83016CEAB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9BBB59-ADF7-40E0-AA7B-1AD3B185652E}" type="datetimeFigureOut">
              <a:rPr lang="en-US" smtClean="0"/>
              <a:t>6/15/2012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207CCF-7DE2-4B2D-B919-EE83016CEAB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9BBB59-ADF7-40E0-AA7B-1AD3B185652E}" type="datetimeFigureOut">
              <a:rPr lang="en-US" smtClean="0"/>
              <a:t>6/15/2012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207CCF-7DE2-4B2D-B919-EE83016CEAB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9BBB59-ADF7-40E0-AA7B-1AD3B185652E}" type="datetimeFigureOut">
              <a:rPr lang="en-US" smtClean="0"/>
              <a:t>6/15/2012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207CCF-7DE2-4B2D-B919-EE83016CEAB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9BBB59-ADF7-40E0-AA7B-1AD3B185652E}" type="datetimeFigureOut">
              <a:rPr lang="en-US" smtClean="0"/>
              <a:t>6/15/2012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207CCF-7DE2-4B2D-B919-EE83016CEAB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9BBB59-ADF7-40E0-AA7B-1AD3B185652E}" type="datetimeFigureOut">
              <a:rPr lang="en-US" smtClean="0"/>
              <a:t>6/15/2012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207CCF-7DE2-4B2D-B919-EE83016CEAB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68220"/>
        </a:solidFill>
        <a:effectLst/>
      </p:bgPr>
    </p:bg>
    <p:spTree>
      <p:nvGrpSpPr>
        <p:cNvPr id="1" name=""/>
        <p:cNvGrpSpPr/>
        <p:nvPr/>
      </p:nvGrpSpPr>
      <p:grpSpPr>
        <a:xfrm>
          <a:off x="0" y="0"/>
          <a:ext cx="0" cy="0"/>
          <a:chOff x="0" y="0"/>
          <a:chExt cx="0" cy="0"/>
        </a:xfrm>
      </p:grpSpPr>
      <p:pic>
        <p:nvPicPr>
          <p:cNvPr id="1029" name="Picture 5"/>
          <p:cNvPicPr>
            <a:picLocks noChangeAspect="1" noChangeArrowheads="1"/>
          </p:cNvPicPr>
          <p:nvPr/>
        </p:nvPicPr>
        <p:blipFill>
          <a:blip r:embed="rId13"/>
          <a:srcRect/>
          <a:stretch>
            <a:fillRect/>
          </a:stretch>
        </p:blipFill>
        <p:spPr bwMode="auto">
          <a:xfrm>
            <a:off x="8191500" y="6229350"/>
            <a:ext cx="952500" cy="628650"/>
          </a:xfrm>
          <a:prstGeom prst="rect">
            <a:avLst/>
          </a:prstGeom>
          <a:noFill/>
          <a:ln w="9525">
            <a:noFill/>
            <a:miter lim="800000"/>
            <a:headEnd/>
            <a:tailEnd/>
          </a:ln>
          <a:effec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19200" y="6248400"/>
            <a:ext cx="1676400" cy="365125"/>
          </a:xfrm>
          <a:prstGeom prst="rect">
            <a:avLst/>
          </a:prstGeom>
        </p:spPr>
        <p:txBody>
          <a:bodyPr vert="horz" lIns="91440" tIns="45720" rIns="91440" bIns="45720" rtlCol="0" anchor="ctr"/>
          <a:lstStyle>
            <a:lvl1pPr algn="ctr">
              <a:defRPr sz="1200">
                <a:solidFill>
                  <a:schemeClr val="bg1"/>
                </a:solidFill>
              </a:defRPr>
            </a:lvl1pPr>
          </a:lstStyle>
          <a:p>
            <a:fld id="{D49BBB59-ADF7-40E0-AA7B-1AD3B185652E}" type="datetimeFigureOut">
              <a:rPr lang="en-US" smtClean="0"/>
              <a:t>6/15/2012</a:t>
            </a:fld>
            <a:endParaRPr lang="en-US"/>
          </a:p>
        </p:txBody>
      </p:sp>
      <p:sp>
        <p:nvSpPr>
          <p:cNvPr id="5" name="Footer Placeholder 4"/>
          <p:cNvSpPr>
            <a:spLocks noGrp="1"/>
          </p:cNvSpPr>
          <p:nvPr>
            <p:ph type="ftr" sz="quarter" idx="3"/>
          </p:nvPr>
        </p:nvSpPr>
        <p:spPr>
          <a:xfrm>
            <a:off x="3124200" y="6248400"/>
            <a:ext cx="2895600" cy="365125"/>
          </a:xfrm>
          <a:prstGeom prst="rect">
            <a:avLst/>
          </a:prstGeom>
        </p:spPr>
        <p:txBody>
          <a:bodyPr vert="horz" lIns="91440" tIns="45720" rIns="91440" bIns="45720" rtlCol="0" anchor="ctr"/>
          <a:lstStyle>
            <a:lvl1pPr algn="ctr">
              <a:defRPr sz="1200">
                <a:solidFill>
                  <a:schemeClr val="bg1"/>
                </a:solidFill>
              </a:defRPr>
            </a:lvl1pPr>
          </a:lstStyle>
          <a:p>
            <a:endParaRPr lang="en-US"/>
          </a:p>
        </p:txBody>
      </p:sp>
      <p:sp>
        <p:nvSpPr>
          <p:cNvPr id="6" name="Slide Number Placeholder 5"/>
          <p:cNvSpPr>
            <a:spLocks noGrp="1"/>
          </p:cNvSpPr>
          <p:nvPr>
            <p:ph type="sldNum" sz="quarter" idx="4"/>
          </p:nvPr>
        </p:nvSpPr>
        <p:spPr>
          <a:xfrm>
            <a:off x="6553200" y="6248400"/>
            <a:ext cx="1600200" cy="365125"/>
          </a:xfrm>
          <a:prstGeom prst="rect">
            <a:avLst/>
          </a:prstGeom>
        </p:spPr>
        <p:txBody>
          <a:bodyPr vert="horz" lIns="91440" tIns="45720" rIns="91440" bIns="45720" rtlCol="0" anchor="ctr"/>
          <a:lstStyle>
            <a:lvl1pPr algn="r">
              <a:defRPr sz="1200">
                <a:solidFill>
                  <a:schemeClr val="bg1"/>
                </a:solidFill>
              </a:defRPr>
            </a:lvl1pPr>
          </a:lstStyle>
          <a:p>
            <a:fld id="{F2207CCF-7DE2-4B2D-B919-EE83016CEABF}" type="slidenum">
              <a:rPr lang="en-US" smtClean="0"/>
              <a:t>‹#›</a:t>
            </a:fld>
            <a:endParaRPr lang="en-US"/>
          </a:p>
        </p:txBody>
      </p:sp>
      <p:pic>
        <p:nvPicPr>
          <p:cNvPr id="1026" name="Picture 2"/>
          <p:cNvPicPr>
            <a:picLocks noChangeAspect="1" noChangeArrowheads="1"/>
          </p:cNvPicPr>
          <p:nvPr/>
        </p:nvPicPr>
        <p:blipFill>
          <a:blip r:embed="rId14"/>
          <a:srcRect/>
          <a:stretch>
            <a:fillRect/>
          </a:stretch>
        </p:blipFill>
        <p:spPr bwMode="auto">
          <a:xfrm>
            <a:off x="0" y="-1"/>
            <a:ext cx="9144000" cy="152401"/>
          </a:xfrm>
          <a:prstGeom prst="rect">
            <a:avLst/>
          </a:prstGeom>
          <a:noFill/>
          <a:ln w="9525">
            <a:noFill/>
            <a:miter lim="800000"/>
            <a:headEnd/>
            <a:tailEnd/>
          </a:ln>
          <a:effectLst/>
        </p:spPr>
      </p:pic>
      <p:pic>
        <p:nvPicPr>
          <p:cNvPr id="13" name="Picture 2"/>
          <p:cNvPicPr>
            <a:picLocks noChangeAspect="1" noChangeArrowheads="1"/>
          </p:cNvPicPr>
          <p:nvPr/>
        </p:nvPicPr>
        <p:blipFill>
          <a:blip r:embed="rId14"/>
          <a:srcRect/>
          <a:stretch>
            <a:fillRect/>
          </a:stretch>
        </p:blipFill>
        <p:spPr bwMode="auto">
          <a:xfrm>
            <a:off x="0" y="6705599"/>
            <a:ext cx="9144000" cy="152401"/>
          </a:xfrm>
          <a:prstGeom prst="rect">
            <a:avLst/>
          </a:prstGeom>
          <a:noFill/>
          <a:ln w="9525">
            <a:noFill/>
            <a:miter lim="800000"/>
            <a:headEnd/>
            <a:tailEnd/>
          </a:ln>
          <a:effectLst/>
        </p:spPr>
      </p:pic>
      <p:pic>
        <p:nvPicPr>
          <p:cNvPr id="14" name="Picture 2"/>
          <p:cNvPicPr>
            <a:picLocks noChangeAspect="1" noChangeArrowheads="1"/>
          </p:cNvPicPr>
          <p:nvPr/>
        </p:nvPicPr>
        <p:blipFill>
          <a:blip r:embed="rId14"/>
          <a:srcRect/>
          <a:stretch>
            <a:fillRect/>
          </a:stretch>
        </p:blipFill>
        <p:spPr bwMode="auto">
          <a:xfrm rot="5400000" flipV="1">
            <a:off x="-3307080" y="3398520"/>
            <a:ext cx="6766560" cy="152400"/>
          </a:xfrm>
          <a:prstGeom prst="rect">
            <a:avLst/>
          </a:prstGeom>
          <a:noFill/>
          <a:ln w="9525">
            <a:noFill/>
            <a:miter lim="800000"/>
            <a:headEnd/>
            <a:tailEnd/>
          </a:ln>
          <a:effectLst/>
        </p:spPr>
      </p:pic>
      <p:pic>
        <p:nvPicPr>
          <p:cNvPr id="15" name="Picture 2"/>
          <p:cNvPicPr>
            <a:picLocks noChangeAspect="1" noChangeArrowheads="1"/>
          </p:cNvPicPr>
          <p:nvPr/>
        </p:nvPicPr>
        <p:blipFill>
          <a:blip r:embed="rId14"/>
          <a:srcRect/>
          <a:stretch>
            <a:fillRect/>
          </a:stretch>
        </p:blipFill>
        <p:spPr bwMode="auto">
          <a:xfrm rot="5400000" flipV="1">
            <a:off x="5684520" y="3307080"/>
            <a:ext cx="6766560" cy="152400"/>
          </a:xfrm>
          <a:prstGeom prst="rect">
            <a:avLst/>
          </a:prstGeom>
          <a:noFill/>
          <a:ln w="9525">
            <a:noFill/>
            <a:miter lim="800000"/>
            <a:headEnd/>
            <a:tailEnd/>
          </a:ln>
          <a:effectLst/>
        </p:spPr>
      </p:pic>
      <p:pic>
        <p:nvPicPr>
          <p:cNvPr id="1035" name="Picture 11"/>
          <p:cNvPicPr>
            <a:picLocks noChangeAspect="1" noChangeArrowheads="1"/>
          </p:cNvPicPr>
          <p:nvPr/>
        </p:nvPicPr>
        <p:blipFill>
          <a:blip r:embed="rId15"/>
          <a:srcRect/>
          <a:stretch>
            <a:fillRect/>
          </a:stretch>
        </p:blipFill>
        <p:spPr bwMode="auto">
          <a:xfrm>
            <a:off x="228600" y="6248400"/>
            <a:ext cx="1038225" cy="457200"/>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lang="en-US" sz="4400" b="1" i="1" kern="1200" baseline="0" dirty="0" smtClean="0">
          <a:solidFill>
            <a:srgbClr val="FFFF99"/>
          </a:solidFill>
          <a:latin typeface="Comic Sans MS" pitchFamily="66" charset="0"/>
          <a:ea typeface="+mj-ea"/>
          <a:cs typeface="+mj-cs"/>
        </a:defRPr>
      </a:lvl1pPr>
    </p:titleStyle>
    <p:bodyStyle>
      <a:lvl1pPr marL="342900" indent="-342900" algn="l" defTabSz="914400" rtl="0" eaLnBrk="1" latinLnBrk="0" hangingPunct="1">
        <a:spcBef>
          <a:spcPct val="20000"/>
        </a:spcBef>
        <a:buFont typeface="Arial" pitchFamily="34" charset="0"/>
        <a:buChar char="•"/>
        <a:defRPr sz="4000" kern="1200" baseline="0">
          <a:solidFill>
            <a:schemeClr val="bg1">
              <a:lumMod val="95000"/>
            </a:schemeClr>
          </a:solidFill>
          <a:latin typeface="Brush Script MT" pitchFamily="66" charset="0"/>
          <a:ea typeface="+mn-ea"/>
          <a:cs typeface="+mn-cs"/>
        </a:defRPr>
      </a:lvl1pPr>
      <a:lvl2pPr marL="742950" indent="-285750" algn="l" defTabSz="914400" rtl="0" eaLnBrk="1" latinLnBrk="0" hangingPunct="1">
        <a:spcBef>
          <a:spcPct val="20000"/>
        </a:spcBef>
        <a:buFont typeface="Arial" pitchFamily="34" charset="0"/>
        <a:buChar char="–"/>
        <a:defRPr sz="3600" kern="1200" baseline="0">
          <a:solidFill>
            <a:schemeClr val="bg1">
              <a:lumMod val="95000"/>
            </a:schemeClr>
          </a:solidFill>
          <a:latin typeface="Brush Script MT" pitchFamily="66" charset="0"/>
          <a:ea typeface="+mn-ea"/>
          <a:cs typeface="+mn-cs"/>
        </a:defRPr>
      </a:lvl2pPr>
      <a:lvl3pPr marL="1143000" indent="-228600" algn="l" defTabSz="914400" rtl="0" eaLnBrk="1" latinLnBrk="0" hangingPunct="1">
        <a:spcBef>
          <a:spcPct val="20000"/>
        </a:spcBef>
        <a:buFont typeface="Arial" pitchFamily="34" charset="0"/>
        <a:buChar char="•"/>
        <a:defRPr sz="3200" kern="1200" baseline="0">
          <a:solidFill>
            <a:schemeClr val="bg1">
              <a:lumMod val="95000"/>
            </a:schemeClr>
          </a:solidFill>
          <a:latin typeface="Brush Script MT" pitchFamily="66" charset="0"/>
          <a:ea typeface="+mn-ea"/>
          <a:cs typeface="+mn-cs"/>
        </a:defRPr>
      </a:lvl3pPr>
      <a:lvl4pPr marL="1600200" indent="-228600" algn="l" defTabSz="914400" rtl="0" eaLnBrk="1" latinLnBrk="0" hangingPunct="1">
        <a:spcBef>
          <a:spcPct val="20000"/>
        </a:spcBef>
        <a:buFont typeface="Arial" pitchFamily="34" charset="0"/>
        <a:buChar char="–"/>
        <a:defRPr sz="2800" kern="1200" baseline="0">
          <a:solidFill>
            <a:schemeClr val="bg1">
              <a:lumMod val="95000"/>
            </a:schemeClr>
          </a:solidFill>
          <a:latin typeface="Brush Script MT" pitchFamily="66" charset="0"/>
          <a:ea typeface="+mn-ea"/>
          <a:cs typeface="+mn-cs"/>
        </a:defRPr>
      </a:lvl4pPr>
      <a:lvl5pPr marL="2057400" indent="-228600" algn="l" defTabSz="914400" rtl="0" eaLnBrk="1" latinLnBrk="0" hangingPunct="1">
        <a:spcBef>
          <a:spcPct val="20000"/>
        </a:spcBef>
        <a:buFont typeface="Arial" pitchFamily="34" charset="0"/>
        <a:buChar char="»"/>
        <a:defRPr sz="2800" kern="1200" baseline="0">
          <a:solidFill>
            <a:schemeClr val="bg1">
              <a:lumMod val="95000"/>
            </a:schemeClr>
          </a:solidFill>
          <a:latin typeface="Brush Script MT" pitchFamily="66"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Selecting a Sample</a:t>
            </a:r>
            <a:endParaRPr lang="en-US" dirty="0"/>
          </a:p>
        </p:txBody>
      </p:sp>
      <p:sp>
        <p:nvSpPr>
          <p:cNvPr id="3" name="Subtitle 2"/>
          <p:cNvSpPr>
            <a:spLocks noGrp="1"/>
          </p:cNvSpPr>
          <p:nvPr>
            <p:ph type="subTitle" idx="1"/>
          </p:nvPr>
        </p:nvSpPr>
        <p:spPr>
          <a:xfrm>
            <a:off x="1295400" y="3962400"/>
            <a:ext cx="6400800" cy="1752600"/>
          </a:xfrm>
        </p:spPr>
        <p:txBody>
          <a:bodyPr>
            <a:normAutofit fontScale="92500" lnSpcReduction="20000"/>
          </a:bodyPr>
          <a:lstStyle/>
          <a:p>
            <a:r>
              <a:rPr lang="en-US" dirty="0" smtClean="0"/>
              <a:t>Janine McElroy</a:t>
            </a:r>
          </a:p>
          <a:p>
            <a:r>
              <a:rPr lang="en-US" dirty="0" smtClean="0"/>
              <a:t>Ben </a:t>
            </a:r>
            <a:r>
              <a:rPr lang="en-US" dirty="0" err="1" smtClean="0"/>
              <a:t>Tieniber</a:t>
            </a:r>
            <a:endParaRPr lang="en-US" dirty="0" smtClean="0"/>
          </a:p>
          <a:p>
            <a:r>
              <a:rPr lang="en-US" dirty="0" smtClean="0"/>
              <a:t>Chris Herr</a:t>
            </a:r>
            <a:endParaRPr lang="en-US" dirty="0"/>
          </a:p>
        </p:txBody>
      </p:sp>
    </p:spTree>
    <p:extLst>
      <p:ext uri="{BB962C8B-B14F-4D97-AF65-F5344CB8AC3E}">
        <p14:creationId xmlns:p14="http://schemas.microsoft.com/office/powerpoint/2010/main" val="3869980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Determining Sample Size</a:t>
            </a:r>
            <a:endParaRPr lang="en-US" dirty="0"/>
          </a:p>
        </p:txBody>
      </p:sp>
      <p:sp>
        <p:nvSpPr>
          <p:cNvPr id="3" name="Content Placeholder 2"/>
          <p:cNvSpPr>
            <a:spLocks noGrp="1"/>
          </p:cNvSpPr>
          <p:nvPr>
            <p:ph idx="1"/>
          </p:nvPr>
        </p:nvSpPr>
        <p:spPr>
          <a:xfrm>
            <a:off x="457200" y="1600200"/>
            <a:ext cx="8458200" cy="4525963"/>
          </a:xfrm>
        </p:spPr>
        <p:txBody>
          <a:bodyPr>
            <a:normAutofit fontScale="85000" lnSpcReduction="20000"/>
          </a:bodyPr>
          <a:lstStyle/>
          <a:p>
            <a:pPr marL="0" indent="0">
              <a:buNone/>
            </a:pPr>
            <a:r>
              <a:rPr lang="en-US" sz="3200" dirty="0" smtClean="0">
                <a:latin typeface="Bodoni MT" pitchFamily="18" charset="0"/>
              </a:rPr>
              <a:t>The sampling question most asked by beginning researchers is, “How large should my sample be?” And the answer is LARGE ENOUGH.</a:t>
            </a:r>
          </a:p>
          <a:p>
            <a:pPr marL="0" indent="0">
              <a:buNone/>
            </a:pPr>
            <a:r>
              <a:rPr lang="en-US" sz="3200" dirty="0">
                <a:latin typeface="Bodoni MT" pitchFamily="18" charset="0"/>
              </a:rPr>
              <a:t>	</a:t>
            </a:r>
            <a:r>
              <a:rPr lang="en-US" sz="3200" dirty="0" smtClean="0">
                <a:latin typeface="Bodoni MT" pitchFamily="18" charset="0"/>
              </a:rPr>
              <a:t>	Some general rules:</a:t>
            </a:r>
          </a:p>
          <a:p>
            <a:pPr marL="0" indent="0">
              <a:buNone/>
            </a:pPr>
            <a:r>
              <a:rPr lang="en-US" sz="3200" dirty="0" smtClean="0">
                <a:latin typeface="Bodoni MT" pitchFamily="18" charset="0"/>
              </a:rPr>
              <a:t>The larger the population size, the smaller the percentage of the population required to get a sample.</a:t>
            </a:r>
          </a:p>
          <a:p>
            <a:pPr marL="0" indent="0">
              <a:buNone/>
            </a:pPr>
            <a:r>
              <a:rPr lang="en-US" sz="3200" dirty="0" smtClean="0">
                <a:latin typeface="Bodoni MT" pitchFamily="18" charset="0"/>
              </a:rPr>
              <a:t>For smaller populations, say, N=100 or fewer, there is little point in sampling; survey the entire population.</a:t>
            </a:r>
          </a:p>
          <a:p>
            <a:pPr marL="0" indent="0">
              <a:buNone/>
            </a:pPr>
            <a:r>
              <a:rPr lang="en-US" sz="3200" dirty="0" smtClean="0">
                <a:latin typeface="Bodoni MT" pitchFamily="18" charset="0"/>
              </a:rPr>
              <a:t>If the population size is around 500, 50% should be sampled.</a:t>
            </a:r>
          </a:p>
          <a:p>
            <a:pPr marL="0" indent="0">
              <a:buNone/>
            </a:pPr>
            <a:r>
              <a:rPr lang="en-US" sz="3200" dirty="0" smtClean="0">
                <a:latin typeface="Bodoni MT" pitchFamily="18" charset="0"/>
              </a:rPr>
              <a:t>If the population size is around 1,500, 20% should be sampled.</a:t>
            </a:r>
            <a:endParaRPr lang="en-US" sz="3200" dirty="0">
              <a:latin typeface="Bodoni MT" pitchFamily="18" charset="0"/>
            </a:endParaRPr>
          </a:p>
        </p:txBody>
      </p:sp>
    </p:spTree>
    <p:extLst>
      <p:ext uri="{BB962C8B-B14F-4D97-AF65-F5344CB8AC3E}">
        <p14:creationId xmlns:p14="http://schemas.microsoft.com/office/powerpoint/2010/main" val="1535916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arn(inVertical)">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85800"/>
            <a:ext cx="8763000" cy="1143000"/>
          </a:xfrm>
        </p:spPr>
        <p:txBody>
          <a:bodyPr/>
          <a:lstStyle/>
          <a:p>
            <a:r>
              <a:rPr lang="en-US" dirty="0" smtClean="0"/>
              <a:t>Selecting a Nonrandom Sample</a:t>
            </a:r>
            <a:endParaRPr lang="en-US" dirty="0"/>
          </a:p>
        </p:txBody>
      </p:sp>
      <p:sp>
        <p:nvSpPr>
          <p:cNvPr id="3" name="Content Placeholder 2"/>
          <p:cNvSpPr>
            <a:spLocks noGrp="1"/>
          </p:cNvSpPr>
          <p:nvPr>
            <p:ph idx="1"/>
          </p:nvPr>
        </p:nvSpPr>
        <p:spPr>
          <a:xfrm>
            <a:off x="457200" y="1981200"/>
            <a:ext cx="8229600" cy="4525963"/>
          </a:xfrm>
        </p:spPr>
        <p:txBody>
          <a:bodyPr>
            <a:normAutofit fontScale="92500" lnSpcReduction="10000"/>
          </a:bodyPr>
          <a:lstStyle/>
          <a:p>
            <a:r>
              <a:rPr lang="en-US" sz="3200" dirty="0" smtClean="0">
                <a:latin typeface="Bookman Old Style" pitchFamily="18" charset="0"/>
              </a:rPr>
              <a:t>Nonrandom sampling is the process of selecting a sample using a technique that does not permit the researcher to specify the probability, or chance, that each member of a population has of being selected for the sample.</a:t>
            </a:r>
          </a:p>
          <a:p>
            <a:r>
              <a:rPr lang="en-US" sz="3200" dirty="0" smtClean="0">
                <a:latin typeface="Bookman Old Style" pitchFamily="18" charset="0"/>
              </a:rPr>
              <a:t>Nonrandom sampling approaches include: convenience sampling, purposive sampling, and quota sampling. </a:t>
            </a:r>
            <a:endParaRPr lang="en-US" sz="3200" dirty="0">
              <a:latin typeface="Bookman Old Style" pitchFamily="18" charset="0"/>
            </a:endParaRPr>
          </a:p>
        </p:txBody>
      </p:sp>
    </p:spTree>
    <p:extLst>
      <p:ext uri="{BB962C8B-B14F-4D97-AF65-F5344CB8AC3E}">
        <p14:creationId xmlns:p14="http://schemas.microsoft.com/office/powerpoint/2010/main" val="2881607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circle(in)">
                                      <p:cBhvr>
                                        <p:cTn id="15"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Convenience Sampling</a:t>
            </a:r>
            <a:endParaRPr lang="en-US" dirty="0"/>
          </a:p>
        </p:txBody>
      </p:sp>
      <p:sp>
        <p:nvSpPr>
          <p:cNvPr id="3" name="Content Placeholder 2"/>
          <p:cNvSpPr>
            <a:spLocks noGrp="1"/>
          </p:cNvSpPr>
          <p:nvPr>
            <p:ph idx="1"/>
          </p:nvPr>
        </p:nvSpPr>
        <p:spPr>
          <a:xfrm>
            <a:off x="228600" y="1828800"/>
            <a:ext cx="8686800" cy="4525963"/>
          </a:xfrm>
        </p:spPr>
        <p:txBody>
          <a:bodyPr>
            <a:normAutofit fontScale="77500" lnSpcReduction="20000"/>
          </a:bodyPr>
          <a:lstStyle/>
          <a:p>
            <a:r>
              <a:rPr lang="en-US" dirty="0" smtClean="0">
                <a:latin typeface="Angsana New" pitchFamily="18" charset="-34"/>
                <a:cs typeface="Angsana New" pitchFamily="18" charset="-34"/>
              </a:rPr>
              <a:t>Also known as accidental sampling or haphazard sampling</a:t>
            </a:r>
          </a:p>
          <a:p>
            <a:r>
              <a:rPr lang="en-US" dirty="0" smtClean="0">
                <a:latin typeface="Angsana New" pitchFamily="18" charset="-34"/>
                <a:cs typeface="Angsana New" pitchFamily="18" charset="-34"/>
              </a:rPr>
              <a:t>The process of including whoever happens to be available at the time.</a:t>
            </a:r>
          </a:p>
          <a:p>
            <a:r>
              <a:rPr lang="en-US" dirty="0" smtClean="0">
                <a:latin typeface="Angsana New" pitchFamily="18" charset="-34"/>
                <a:cs typeface="Angsana New" pitchFamily="18" charset="-34"/>
              </a:rPr>
              <a:t>Two examples are seeking volunteers and studying existing groups “just because they are there.”</a:t>
            </a:r>
          </a:p>
          <a:p>
            <a:r>
              <a:rPr lang="en-US" dirty="0" smtClean="0">
                <a:latin typeface="Angsana New" pitchFamily="18" charset="-34"/>
                <a:cs typeface="Angsana New" pitchFamily="18" charset="-34"/>
              </a:rPr>
              <a:t>For example: You’re stopped at the mall by someone who wants your opinion of an event or of a new kind of cookie</a:t>
            </a:r>
          </a:p>
        </p:txBody>
      </p:sp>
    </p:spTree>
    <p:extLst>
      <p:ext uri="{BB962C8B-B14F-4D97-AF65-F5344CB8AC3E}">
        <p14:creationId xmlns:p14="http://schemas.microsoft.com/office/powerpoint/2010/main" val="1568650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par>
                                <p:cTn id="13" presetID="21" presetClass="entr" presetSubtype="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heel(1)">
                                      <p:cBhvr>
                                        <p:cTn id="15" dur="2000"/>
                                        <p:tgtEl>
                                          <p:spTgt spid="3">
                                            <p:txEl>
                                              <p:pRg st="1" end="1"/>
                                            </p:txEl>
                                          </p:spTgt>
                                        </p:tgtEl>
                                      </p:cBhvr>
                                    </p:animEffect>
                                  </p:childTnLst>
                                </p:cTn>
                              </p:par>
                              <p:par>
                                <p:cTn id="16" presetID="21" presetClass="entr" presetSubtype="1"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heel(1)">
                                      <p:cBhvr>
                                        <p:cTn id="18" dur="2000"/>
                                        <p:tgtEl>
                                          <p:spTgt spid="3">
                                            <p:txEl>
                                              <p:pRg st="2" end="2"/>
                                            </p:txEl>
                                          </p:spTgt>
                                        </p:tgtEl>
                                      </p:cBhvr>
                                    </p:animEffect>
                                  </p:childTnLst>
                                </p:cTn>
                              </p:par>
                              <p:par>
                                <p:cTn id="19" presetID="21" presetClass="entr" presetSubtype="1"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heel(1)">
                                      <p:cBhvr>
                                        <p:cTn id="21"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173162"/>
          </a:xfrm>
        </p:spPr>
        <p:txBody>
          <a:bodyPr/>
          <a:lstStyle/>
          <a:p>
            <a:r>
              <a:rPr lang="en-US" dirty="0" smtClean="0"/>
              <a:t>Purposive Sampling</a:t>
            </a:r>
            <a:endParaRPr lang="en-US" dirty="0"/>
          </a:p>
        </p:txBody>
      </p:sp>
      <p:sp>
        <p:nvSpPr>
          <p:cNvPr id="6" name="Content Placeholder 5"/>
          <p:cNvSpPr>
            <a:spLocks noGrp="1"/>
          </p:cNvSpPr>
          <p:nvPr>
            <p:ph sz="half" idx="2"/>
          </p:nvPr>
        </p:nvSpPr>
        <p:spPr>
          <a:xfrm>
            <a:off x="4648200" y="3048000"/>
            <a:ext cx="4267200" cy="3459163"/>
          </a:xfrm>
        </p:spPr>
        <p:txBody>
          <a:bodyPr>
            <a:normAutofit/>
          </a:bodyPr>
          <a:lstStyle/>
          <a:p>
            <a:r>
              <a:rPr lang="en-US" sz="2700" dirty="0" smtClean="0">
                <a:latin typeface="Bell MT" pitchFamily="18" charset="0"/>
              </a:rPr>
              <a:t>The potential for inaccuracy in the researcher’s criteria and resulting sample selection limits the ability of the researcher to generalize the results</a:t>
            </a:r>
            <a:endParaRPr lang="en-US" sz="2700" dirty="0">
              <a:latin typeface="Bell MT" pitchFamily="18" charset="0"/>
            </a:endParaRPr>
          </a:p>
        </p:txBody>
      </p:sp>
      <p:sp>
        <p:nvSpPr>
          <p:cNvPr id="5" name="Content Placeholder 4"/>
          <p:cNvSpPr>
            <a:spLocks noGrp="1"/>
          </p:cNvSpPr>
          <p:nvPr>
            <p:ph sz="half" idx="1"/>
          </p:nvPr>
        </p:nvSpPr>
        <p:spPr>
          <a:xfrm>
            <a:off x="152400" y="3048000"/>
            <a:ext cx="4495800" cy="3658235"/>
          </a:xfrm>
        </p:spPr>
        <p:txBody>
          <a:bodyPr>
            <a:noAutofit/>
          </a:bodyPr>
          <a:lstStyle/>
          <a:p>
            <a:r>
              <a:rPr lang="en-US" sz="2700" dirty="0" smtClean="0">
                <a:latin typeface="Bell MT" pitchFamily="18" charset="0"/>
              </a:rPr>
              <a:t>Sample selection is based on the researcher’s knowledge and experience of the group to be sampled using clear criteria to guide the process</a:t>
            </a:r>
          </a:p>
        </p:txBody>
      </p:sp>
      <p:sp>
        <p:nvSpPr>
          <p:cNvPr id="7" name="TextBox 6"/>
          <p:cNvSpPr txBox="1"/>
          <p:nvPr/>
        </p:nvSpPr>
        <p:spPr>
          <a:xfrm>
            <a:off x="457200" y="1371600"/>
            <a:ext cx="8077200" cy="1477328"/>
          </a:xfrm>
          <a:prstGeom prst="rect">
            <a:avLst/>
          </a:prstGeom>
          <a:noFill/>
        </p:spPr>
        <p:txBody>
          <a:bodyPr wrap="square" rtlCol="0">
            <a:spAutoFit/>
          </a:bodyPr>
          <a:lstStyle/>
          <a:p>
            <a:r>
              <a:rPr lang="en-US" sz="3000" dirty="0" smtClean="0"/>
              <a:t>Also referred to as judgment sampling and is the process of selecting a sample that is believed to be representative of a given population</a:t>
            </a:r>
            <a:endParaRPr lang="en-US" sz="3000" dirty="0"/>
          </a:p>
        </p:txBody>
      </p:sp>
    </p:spTree>
    <p:extLst>
      <p:ext uri="{BB962C8B-B14F-4D97-AF65-F5344CB8AC3E}">
        <p14:creationId xmlns:p14="http://schemas.microsoft.com/office/powerpoint/2010/main" val="1493456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fade">
                                      <p:cBhvr>
                                        <p:cTn id="13" dur="1000"/>
                                        <p:tgtEl>
                                          <p:spTgt spid="5">
                                            <p:txEl>
                                              <p:pRg st="0" end="0"/>
                                            </p:txEl>
                                          </p:spTgt>
                                        </p:tgtEl>
                                      </p:cBhvr>
                                    </p:animEffect>
                                    <p:anim calcmode="lin" valueType="num">
                                      <p:cBhvr>
                                        <p:cTn id="14"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nodeType="click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Effect transition="in" filter="wipe(down)">
                                      <p:cBhvr>
                                        <p:cTn id="20" dur="580">
                                          <p:stCondLst>
                                            <p:cond delay="0"/>
                                          </p:stCondLst>
                                        </p:cTn>
                                        <p:tgtEl>
                                          <p:spTgt spid="6">
                                            <p:txEl>
                                              <p:pRg st="0" end="0"/>
                                            </p:txEl>
                                          </p:spTgt>
                                        </p:tgtEl>
                                      </p:cBhvr>
                                    </p:animEffect>
                                    <p:anim calcmode="lin" valueType="num">
                                      <p:cBhvr>
                                        <p:cTn id="21"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26" dur="26">
                                          <p:stCondLst>
                                            <p:cond delay="650"/>
                                          </p:stCondLst>
                                        </p:cTn>
                                        <p:tgtEl>
                                          <p:spTgt spid="6">
                                            <p:txEl>
                                              <p:pRg st="0" end="0"/>
                                            </p:txEl>
                                          </p:spTgt>
                                        </p:tgtEl>
                                      </p:cBhvr>
                                      <p:to x="100000" y="60000"/>
                                    </p:animScale>
                                    <p:animScale>
                                      <p:cBhvr>
                                        <p:cTn id="27" dur="166" decel="50000">
                                          <p:stCondLst>
                                            <p:cond delay="676"/>
                                          </p:stCondLst>
                                        </p:cTn>
                                        <p:tgtEl>
                                          <p:spTgt spid="6">
                                            <p:txEl>
                                              <p:pRg st="0" end="0"/>
                                            </p:txEl>
                                          </p:spTgt>
                                        </p:tgtEl>
                                      </p:cBhvr>
                                      <p:to x="100000" y="100000"/>
                                    </p:animScale>
                                    <p:animScale>
                                      <p:cBhvr>
                                        <p:cTn id="28" dur="26">
                                          <p:stCondLst>
                                            <p:cond delay="1312"/>
                                          </p:stCondLst>
                                        </p:cTn>
                                        <p:tgtEl>
                                          <p:spTgt spid="6">
                                            <p:txEl>
                                              <p:pRg st="0" end="0"/>
                                            </p:txEl>
                                          </p:spTgt>
                                        </p:tgtEl>
                                      </p:cBhvr>
                                      <p:to x="100000" y="80000"/>
                                    </p:animScale>
                                    <p:animScale>
                                      <p:cBhvr>
                                        <p:cTn id="29" dur="166" decel="50000">
                                          <p:stCondLst>
                                            <p:cond delay="1338"/>
                                          </p:stCondLst>
                                        </p:cTn>
                                        <p:tgtEl>
                                          <p:spTgt spid="6">
                                            <p:txEl>
                                              <p:pRg st="0" end="0"/>
                                            </p:txEl>
                                          </p:spTgt>
                                        </p:tgtEl>
                                      </p:cBhvr>
                                      <p:to x="100000" y="100000"/>
                                    </p:animScale>
                                    <p:animScale>
                                      <p:cBhvr>
                                        <p:cTn id="30" dur="26">
                                          <p:stCondLst>
                                            <p:cond delay="1642"/>
                                          </p:stCondLst>
                                        </p:cTn>
                                        <p:tgtEl>
                                          <p:spTgt spid="6">
                                            <p:txEl>
                                              <p:pRg st="0" end="0"/>
                                            </p:txEl>
                                          </p:spTgt>
                                        </p:tgtEl>
                                      </p:cBhvr>
                                      <p:to x="100000" y="90000"/>
                                    </p:animScale>
                                    <p:animScale>
                                      <p:cBhvr>
                                        <p:cTn id="31" dur="166" decel="50000">
                                          <p:stCondLst>
                                            <p:cond delay="1668"/>
                                          </p:stCondLst>
                                        </p:cTn>
                                        <p:tgtEl>
                                          <p:spTgt spid="6">
                                            <p:txEl>
                                              <p:pRg st="0" end="0"/>
                                            </p:txEl>
                                          </p:spTgt>
                                        </p:tgtEl>
                                      </p:cBhvr>
                                      <p:to x="100000" y="100000"/>
                                    </p:animScale>
                                    <p:animScale>
                                      <p:cBhvr>
                                        <p:cTn id="32" dur="26">
                                          <p:stCondLst>
                                            <p:cond delay="1808"/>
                                          </p:stCondLst>
                                        </p:cTn>
                                        <p:tgtEl>
                                          <p:spTgt spid="6">
                                            <p:txEl>
                                              <p:pRg st="0" end="0"/>
                                            </p:txEl>
                                          </p:spTgt>
                                        </p:tgtEl>
                                      </p:cBhvr>
                                      <p:to x="100000" y="95000"/>
                                    </p:animScale>
                                    <p:animScale>
                                      <p:cBhvr>
                                        <p:cTn id="33" dur="166" decel="50000">
                                          <p:stCondLst>
                                            <p:cond delay="1834"/>
                                          </p:stCondLst>
                                        </p:cTn>
                                        <p:tgtEl>
                                          <p:spTgt spid="6">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173162"/>
          </a:xfrm>
        </p:spPr>
        <p:txBody>
          <a:bodyPr/>
          <a:lstStyle/>
          <a:p>
            <a:r>
              <a:rPr lang="en-US" dirty="0" smtClean="0"/>
              <a:t>Quota Sampling</a:t>
            </a:r>
            <a:endParaRPr lang="en-US" dirty="0"/>
          </a:p>
        </p:txBody>
      </p:sp>
      <p:sp>
        <p:nvSpPr>
          <p:cNvPr id="6" name="Content Placeholder 5"/>
          <p:cNvSpPr>
            <a:spLocks noGrp="1"/>
          </p:cNvSpPr>
          <p:nvPr>
            <p:ph sz="half" idx="2"/>
          </p:nvPr>
        </p:nvSpPr>
        <p:spPr>
          <a:xfrm>
            <a:off x="4648200" y="3048000"/>
            <a:ext cx="4267200" cy="3459163"/>
          </a:xfrm>
        </p:spPr>
        <p:txBody>
          <a:bodyPr>
            <a:normAutofit/>
          </a:bodyPr>
          <a:lstStyle/>
          <a:p>
            <a:r>
              <a:rPr lang="en-US" sz="2900" dirty="0" smtClean="0">
                <a:latin typeface="Bell MT" pitchFamily="18" charset="0"/>
              </a:rPr>
              <a:t>People who are less accessible (e.g. more difficult to contact) are underrepresented.</a:t>
            </a:r>
          </a:p>
          <a:p>
            <a:pPr marL="0" indent="0">
              <a:buNone/>
            </a:pPr>
            <a:endParaRPr lang="en-US" sz="2700" dirty="0">
              <a:latin typeface="Bell MT" pitchFamily="18" charset="0"/>
            </a:endParaRPr>
          </a:p>
        </p:txBody>
      </p:sp>
      <p:sp>
        <p:nvSpPr>
          <p:cNvPr id="5" name="Content Placeholder 4"/>
          <p:cNvSpPr>
            <a:spLocks noGrp="1"/>
          </p:cNvSpPr>
          <p:nvPr>
            <p:ph sz="half" idx="1"/>
          </p:nvPr>
        </p:nvSpPr>
        <p:spPr>
          <a:xfrm>
            <a:off x="152400" y="3048000"/>
            <a:ext cx="4495800" cy="3658235"/>
          </a:xfrm>
        </p:spPr>
        <p:txBody>
          <a:bodyPr>
            <a:noAutofit/>
          </a:bodyPr>
          <a:lstStyle/>
          <a:p>
            <a:r>
              <a:rPr lang="en-US" sz="2900" dirty="0" smtClean="0">
                <a:latin typeface="Bell MT" pitchFamily="18" charset="0"/>
              </a:rPr>
              <a:t>Widely used in large-scale surveys when data are obtained from easily accessible individuals within well-defined categories</a:t>
            </a:r>
          </a:p>
        </p:txBody>
      </p:sp>
      <p:sp>
        <p:nvSpPr>
          <p:cNvPr id="7" name="TextBox 6"/>
          <p:cNvSpPr txBox="1"/>
          <p:nvPr/>
        </p:nvSpPr>
        <p:spPr>
          <a:xfrm>
            <a:off x="457200" y="1371600"/>
            <a:ext cx="8077200" cy="1477328"/>
          </a:xfrm>
          <a:prstGeom prst="rect">
            <a:avLst/>
          </a:prstGeom>
          <a:noFill/>
        </p:spPr>
        <p:txBody>
          <a:bodyPr wrap="square" rtlCol="0">
            <a:spAutoFit/>
          </a:bodyPr>
          <a:lstStyle/>
          <a:p>
            <a:r>
              <a:rPr lang="en-US" sz="3000" dirty="0" smtClean="0"/>
              <a:t>Selecting a sample based on required, exact numbers, or quotas, of individuals or groups of varying features</a:t>
            </a:r>
            <a:endParaRPr lang="en-US" sz="3000" dirty="0"/>
          </a:p>
        </p:txBody>
      </p:sp>
    </p:spTree>
    <p:extLst>
      <p:ext uri="{BB962C8B-B14F-4D97-AF65-F5344CB8AC3E}">
        <p14:creationId xmlns:p14="http://schemas.microsoft.com/office/powerpoint/2010/main" val="2666950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circle(in)">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p:cTn id="12"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3752851"/>
          </a:xfrm>
        </p:spPr>
        <p:txBody>
          <a:bodyPr/>
          <a:lstStyle/>
          <a:p>
            <a:r>
              <a:rPr lang="en-US" sz="6000" dirty="0" smtClean="0"/>
              <a:t>Qualitative Sampling</a:t>
            </a:r>
            <a:endParaRPr lang="en-US" sz="6000" dirty="0"/>
          </a:p>
        </p:txBody>
      </p:sp>
      <p:sp>
        <p:nvSpPr>
          <p:cNvPr id="3" name="Subtitle 2"/>
          <p:cNvSpPr>
            <a:spLocks noGrp="1"/>
          </p:cNvSpPr>
          <p:nvPr>
            <p:ph type="subTitle" idx="1"/>
          </p:nvPr>
        </p:nvSpPr>
        <p:spPr>
          <a:xfrm>
            <a:off x="1371600" y="1828800"/>
            <a:ext cx="6400800" cy="4191000"/>
          </a:xfrm>
        </p:spPr>
        <p:txBody>
          <a:bodyPr>
            <a:normAutofit/>
          </a:bodyPr>
          <a:lstStyle/>
          <a:p>
            <a:pPr marL="457200" indent="-457200">
              <a:buFont typeface="Arial" pitchFamily="34" charset="0"/>
              <a:buChar char="•"/>
            </a:pPr>
            <a:r>
              <a:rPr lang="en-US" sz="2600" dirty="0" smtClean="0"/>
              <a:t>Much smaller sample – qualitative studies with more than 20 samples are very rare, </a:t>
            </a:r>
          </a:p>
          <a:p>
            <a:pPr marL="457200" indent="-457200">
              <a:buFont typeface="Arial" pitchFamily="34" charset="0"/>
              <a:buChar char="•"/>
            </a:pPr>
            <a:r>
              <a:rPr lang="en-US" sz="2600" dirty="0" smtClean="0"/>
              <a:t>Interaction between informant and researcher is longer in time and greater in depth.</a:t>
            </a:r>
          </a:p>
          <a:p>
            <a:pPr marL="457200" indent="-457200">
              <a:buFont typeface="Arial" pitchFamily="34" charset="0"/>
              <a:buChar char="•"/>
            </a:pPr>
            <a:r>
              <a:rPr lang="en-US" sz="2600" dirty="0" smtClean="0"/>
              <a:t>The participant’s opinions, thoughts, and feelings are crucial to a qualitative study.</a:t>
            </a:r>
            <a:endParaRPr lang="en-US" sz="2600" dirty="0"/>
          </a:p>
        </p:txBody>
      </p:sp>
    </p:spTree>
    <p:extLst>
      <p:ext uri="{BB962C8B-B14F-4D97-AF65-F5344CB8AC3E}">
        <p14:creationId xmlns:p14="http://schemas.microsoft.com/office/powerpoint/2010/main" val="1574985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par>
                                <p:cTn id="39" presetID="26" presetClass="entr" presetSubtype="0" fill="hold" nodeType="with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animEffect transition="in" filter="wipe(down)">
                                      <p:cBhvr>
                                        <p:cTn id="41" dur="580">
                                          <p:stCondLst>
                                            <p:cond delay="0"/>
                                          </p:stCondLst>
                                        </p:cTn>
                                        <p:tgtEl>
                                          <p:spTgt spid="3">
                                            <p:txEl>
                                              <p:pRg st="2" end="2"/>
                                            </p:txEl>
                                          </p:spTgt>
                                        </p:tgtEl>
                                      </p:cBhvr>
                                    </p:animEffect>
                                    <p:anim calcmode="lin" valueType="num">
                                      <p:cBhvr>
                                        <p:cTn id="4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3">
                                            <p:txEl>
                                              <p:pRg st="2" end="2"/>
                                            </p:txEl>
                                          </p:spTgt>
                                        </p:tgtEl>
                                      </p:cBhvr>
                                      <p:to x="100000" y="60000"/>
                                    </p:animScale>
                                    <p:animScale>
                                      <p:cBhvr>
                                        <p:cTn id="48" dur="166" decel="50000">
                                          <p:stCondLst>
                                            <p:cond delay="676"/>
                                          </p:stCondLst>
                                        </p:cTn>
                                        <p:tgtEl>
                                          <p:spTgt spid="3">
                                            <p:txEl>
                                              <p:pRg st="2" end="2"/>
                                            </p:txEl>
                                          </p:spTgt>
                                        </p:tgtEl>
                                      </p:cBhvr>
                                      <p:to x="100000" y="100000"/>
                                    </p:animScale>
                                    <p:animScale>
                                      <p:cBhvr>
                                        <p:cTn id="49" dur="26">
                                          <p:stCondLst>
                                            <p:cond delay="1312"/>
                                          </p:stCondLst>
                                        </p:cTn>
                                        <p:tgtEl>
                                          <p:spTgt spid="3">
                                            <p:txEl>
                                              <p:pRg st="2" end="2"/>
                                            </p:txEl>
                                          </p:spTgt>
                                        </p:tgtEl>
                                      </p:cBhvr>
                                      <p:to x="100000" y="80000"/>
                                    </p:animScale>
                                    <p:animScale>
                                      <p:cBhvr>
                                        <p:cTn id="50" dur="166" decel="50000">
                                          <p:stCondLst>
                                            <p:cond delay="1338"/>
                                          </p:stCondLst>
                                        </p:cTn>
                                        <p:tgtEl>
                                          <p:spTgt spid="3">
                                            <p:txEl>
                                              <p:pRg st="2" end="2"/>
                                            </p:txEl>
                                          </p:spTgt>
                                        </p:tgtEl>
                                      </p:cBhvr>
                                      <p:to x="100000" y="100000"/>
                                    </p:animScale>
                                    <p:animScale>
                                      <p:cBhvr>
                                        <p:cTn id="51" dur="26">
                                          <p:stCondLst>
                                            <p:cond delay="1642"/>
                                          </p:stCondLst>
                                        </p:cTn>
                                        <p:tgtEl>
                                          <p:spTgt spid="3">
                                            <p:txEl>
                                              <p:pRg st="2" end="2"/>
                                            </p:txEl>
                                          </p:spTgt>
                                        </p:tgtEl>
                                      </p:cBhvr>
                                      <p:to x="100000" y="90000"/>
                                    </p:animScale>
                                    <p:animScale>
                                      <p:cBhvr>
                                        <p:cTn id="52" dur="166" decel="50000">
                                          <p:stCondLst>
                                            <p:cond delay="1668"/>
                                          </p:stCondLst>
                                        </p:cTn>
                                        <p:tgtEl>
                                          <p:spTgt spid="3">
                                            <p:txEl>
                                              <p:pRg st="2" end="2"/>
                                            </p:txEl>
                                          </p:spTgt>
                                        </p:tgtEl>
                                      </p:cBhvr>
                                      <p:to x="100000" y="100000"/>
                                    </p:animScale>
                                    <p:animScale>
                                      <p:cBhvr>
                                        <p:cTn id="53" dur="26">
                                          <p:stCondLst>
                                            <p:cond delay="1808"/>
                                          </p:stCondLst>
                                        </p:cTn>
                                        <p:tgtEl>
                                          <p:spTgt spid="3">
                                            <p:txEl>
                                              <p:pRg st="2" end="2"/>
                                            </p:txEl>
                                          </p:spTgt>
                                        </p:tgtEl>
                                      </p:cBhvr>
                                      <p:to x="100000" y="95000"/>
                                    </p:animScale>
                                    <p:animScale>
                                      <p:cBhvr>
                                        <p:cTn id="54"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4600" y="-1371600"/>
            <a:ext cx="13868400" cy="4972051"/>
          </a:xfrm>
        </p:spPr>
        <p:txBody>
          <a:bodyPr/>
          <a:lstStyle/>
          <a:p>
            <a:r>
              <a:rPr lang="en-US" dirty="0" smtClean="0"/>
              <a:t>Types of Qualitative Sampling</a:t>
            </a:r>
            <a:endParaRPr lang="en-US" dirty="0"/>
          </a:p>
        </p:txBody>
      </p:sp>
      <p:sp>
        <p:nvSpPr>
          <p:cNvPr id="3" name="Subtitle 2"/>
          <p:cNvSpPr>
            <a:spLocks noGrp="1"/>
          </p:cNvSpPr>
          <p:nvPr>
            <p:ph type="subTitle" idx="1"/>
          </p:nvPr>
        </p:nvSpPr>
        <p:spPr>
          <a:xfrm>
            <a:off x="762000" y="1524000"/>
            <a:ext cx="7010400" cy="5105400"/>
          </a:xfrm>
        </p:spPr>
        <p:txBody>
          <a:bodyPr>
            <a:normAutofit fontScale="85000" lnSpcReduction="10000"/>
          </a:bodyPr>
          <a:lstStyle/>
          <a:p>
            <a:pPr marL="457200" indent="-457200">
              <a:buFont typeface="Arial" pitchFamily="34" charset="0"/>
              <a:buChar char="•"/>
            </a:pPr>
            <a:r>
              <a:rPr lang="en-US" sz="2600" b="1" dirty="0" smtClean="0"/>
              <a:t>Intensity Sampling </a:t>
            </a:r>
            <a:r>
              <a:rPr lang="en-US" sz="2600" dirty="0" smtClean="0"/>
              <a:t>– selecting participants who are at different levels.  For example, a participant who is at the beginning of their college career, and one about to graduate.</a:t>
            </a:r>
          </a:p>
          <a:p>
            <a:pPr marL="457200" indent="-457200">
              <a:buFont typeface="Arial" pitchFamily="34" charset="0"/>
              <a:buChar char="•"/>
            </a:pPr>
            <a:r>
              <a:rPr lang="en-US" sz="2600" b="1" dirty="0" smtClean="0"/>
              <a:t>Homogeneous Sampling </a:t>
            </a:r>
            <a:r>
              <a:rPr lang="en-US" sz="2600" dirty="0" smtClean="0"/>
              <a:t>– selecting participants who are extremely similar in their experience.  For example, two students in the same grade performing at the same academic level.</a:t>
            </a:r>
          </a:p>
          <a:p>
            <a:pPr marL="457200" indent="-457200">
              <a:buFont typeface="Arial" pitchFamily="34" charset="0"/>
              <a:buChar char="•"/>
            </a:pPr>
            <a:r>
              <a:rPr lang="en-US" sz="2600" b="1" dirty="0" smtClean="0"/>
              <a:t>Criterion Sampling</a:t>
            </a:r>
            <a:r>
              <a:rPr lang="en-US" sz="2600" dirty="0" smtClean="0"/>
              <a:t> – selecting participants who meet some part of the research criteria.  For example, the participants meet some sort of predetermined set of criteria – does not have to be from the same level, or group.</a:t>
            </a:r>
          </a:p>
        </p:txBody>
      </p:sp>
    </p:spTree>
    <p:extLst>
      <p:ext uri="{BB962C8B-B14F-4D97-AF65-F5344CB8AC3E}">
        <p14:creationId xmlns:p14="http://schemas.microsoft.com/office/powerpoint/2010/main" val="108869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4600" y="-1371600"/>
            <a:ext cx="13868400" cy="4972051"/>
          </a:xfrm>
        </p:spPr>
        <p:txBody>
          <a:bodyPr/>
          <a:lstStyle/>
          <a:p>
            <a:r>
              <a:rPr lang="en-US" dirty="0" smtClean="0"/>
              <a:t>Types of Qualitative Sampling</a:t>
            </a:r>
            <a:endParaRPr lang="en-US" dirty="0"/>
          </a:p>
        </p:txBody>
      </p:sp>
      <p:sp>
        <p:nvSpPr>
          <p:cNvPr id="3" name="Subtitle 2"/>
          <p:cNvSpPr>
            <a:spLocks noGrp="1"/>
          </p:cNvSpPr>
          <p:nvPr>
            <p:ph type="subTitle" idx="1"/>
          </p:nvPr>
        </p:nvSpPr>
        <p:spPr>
          <a:xfrm>
            <a:off x="762000" y="1524000"/>
            <a:ext cx="7010400" cy="5105400"/>
          </a:xfrm>
        </p:spPr>
        <p:txBody>
          <a:bodyPr>
            <a:normAutofit fontScale="85000" lnSpcReduction="10000"/>
          </a:bodyPr>
          <a:lstStyle/>
          <a:p>
            <a:pPr marL="457200" indent="-457200">
              <a:buFont typeface="Arial" pitchFamily="34" charset="0"/>
              <a:buChar char="•"/>
            </a:pPr>
            <a:r>
              <a:rPr lang="en-US" sz="2600" b="1" dirty="0" smtClean="0"/>
              <a:t>Snowball Sampling</a:t>
            </a:r>
            <a:r>
              <a:rPr lang="en-US" sz="2600" dirty="0" smtClean="0"/>
              <a:t>– utilizing initial participants to recruit additional participants for study.  For example, if you are conducting a study in which it is difficult to find participants, you may start with one or two participants and utilize their connections to other people for more participants.</a:t>
            </a:r>
          </a:p>
          <a:p>
            <a:pPr marL="457200" indent="-457200">
              <a:buFont typeface="Arial" pitchFamily="34" charset="0"/>
              <a:buChar char="•"/>
            </a:pPr>
            <a:r>
              <a:rPr lang="en-US" sz="2600" b="1" dirty="0" smtClean="0"/>
              <a:t>Random Purposive Sampling </a:t>
            </a:r>
            <a:r>
              <a:rPr lang="en-US" sz="2600" dirty="0" smtClean="0"/>
              <a:t>– selecting more participants than planned for the study, and then randomly selecting who from the group you will use to participate.  For example, surveying 30 people for your study, but only using 15 for actual data within the study. </a:t>
            </a:r>
          </a:p>
          <a:p>
            <a:pPr marL="457200" indent="-457200">
              <a:buFont typeface="Arial" pitchFamily="34" charset="0"/>
              <a:buChar char="•"/>
            </a:pPr>
            <a:r>
              <a:rPr lang="en-US" sz="2600" dirty="0" smtClean="0"/>
              <a:t>*used primarily with very small samples.</a:t>
            </a:r>
            <a:endParaRPr lang="en-US" sz="2600" dirty="0"/>
          </a:p>
        </p:txBody>
      </p:sp>
    </p:spTree>
    <p:extLst>
      <p:ext uri="{BB962C8B-B14F-4D97-AF65-F5344CB8AC3E}">
        <p14:creationId xmlns:p14="http://schemas.microsoft.com/office/powerpoint/2010/main" val="2589745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1066800"/>
            <a:ext cx="13563600" cy="4972051"/>
          </a:xfrm>
        </p:spPr>
        <p:txBody>
          <a:bodyPr/>
          <a:lstStyle/>
          <a:p>
            <a:r>
              <a:rPr lang="en-US" sz="3600" dirty="0" smtClean="0"/>
              <a:t>Quantitative vs. Qualitative Sampling</a:t>
            </a:r>
            <a:endParaRPr lang="en-US" sz="3600" dirty="0"/>
          </a:p>
        </p:txBody>
      </p:sp>
      <p:sp>
        <p:nvSpPr>
          <p:cNvPr id="3" name="Subtitle 2"/>
          <p:cNvSpPr>
            <a:spLocks noGrp="1"/>
          </p:cNvSpPr>
          <p:nvPr>
            <p:ph type="subTitle" idx="1"/>
          </p:nvPr>
        </p:nvSpPr>
        <p:spPr>
          <a:xfrm>
            <a:off x="0" y="3276600"/>
            <a:ext cx="8991600" cy="3733800"/>
          </a:xfrm>
        </p:spPr>
        <p:txBody>
          <a:bodyPr>
            <a:normAutofit/>
          </a:bodyPr>
          <a:lstStyle/>
          <a:p>
            <a:r>
              <a:rPr lang="en-US" sz="3500" dirty="0" smtClean="0"/>
              <a:t>Which type of sample will you use for your research?</a:t>
            </a:r>
            <a:endParaRPr lang="en-US" sz="3500" dirty="0"/>
          </a:p>
        </p:txBody>
      </p:sp>
    </p:spTree>
    <p:extLst>
      <p:ext uri="{BB962C8B-B14F-4D97-AF65-F5344CB8AC3E}">
        <p14:creationId xmlns:p14="http://schemas.microsoft.com/office/powerpoint/2010/main" val="2479235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a:t>
            </a:r>
            <a:endParaRPr lang="en-US" dirty="0"/>
          </a:p>
        </p:txBody>
      </p:sp>
      <p:sp>
        <p:nvSpPr>
          <p:cNvPr id="3" name="Content Placeholder 2"/>
          <p:cNvSpPr>
            <a:spLocks noGrp="1"/>
          </p:cNvSpPr>
          <p:nvPr>
            <p:ph idx="1"/>
          </p:nvPr>
        </p:nvSpPr>
        <p:spPr/>
        <p:txBody>
          <a:bodyPr/>
          <a:lstStyle/>
          <a:p>
            <a:r>
              <a:rPr lang="en-US" dirty="0" smtClean="0"/>
              <a:t>Today we will review the different methods of selecting a sample</a:t>
            </a:r>
          </a:p>
          <a:p>
            <a:pPr lvl="1"/>
            <a:r>
              <a:rPr lang="en-US" dirty="0" smtClean="0"/>
              <a:t>Sampling in quantitative research and how to use random and nonrandom sampling techniques</a:t>
            </a:r>
          </a:p>
          <a:p>
            <a:pPr lvl="1"/>
            <a:r>
              <a:rPr lang="en-US" dirty="0" smtClean="0"/>
              <a:t>Sampling from qualitative research and how to use purposeful sampling</a:t>
            </a:r>
            <a:endParaRPr lang="en-US" dirty="0"/>
          </a:p>
        </p:txBody>
      </p:sp>
    </p:spTree>
    <p:extLst>
      <p:ext uri="{BB962C8B-B14F-4D97-AF65-F5344CB8AC3E}">
        <p14:creationId xmlns:p14="http://schemas.microsoft.com/office/powerpoint/2010/main" val="261156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dirty="0" smtClean="0"/>
              <a:t>Sampling in Quantitative Research</a:t>
            </a:r>
            <a:endParaRPr lang="en-US" dirty="0"/>
          </a:p>
        </p:txBody>
      </p:sp>
      <p:sp>
        <p:nvSpPr>
          <p:cNvPr id="3" name="Content Placeholder 2"/>
          <p:cNvSpPr>
            <a:spLocks noGrp="1"/>
          </p:cNvSpPr>
          <p:nvPr>
            <p:ph idx="1"/>
          </p:nvPr>
        </p:nvSpPr>
        <p:spPr>
          <a:xfrm>
            <a:off x="457200" y="2438400"/>
            <a:ext cx="8229600" cy="3733800"/>
          </a:xfrm>
        </p:spPr>
        <p:txBody>
          <a:bodyPr/>
          <a:lstStyle/>
          <a:p>
            <a:r>
              <a:rPr lang="en-US" dirty="0" smtClean="0"/>
              <a:t>Why use a sample rather than an entire group?</a:t>
            </a:r>
          </a:p>
          <a:p>
            <a:pPr lvl="1"/>
            <a:r>
              <a:rPr lang="en-US" dirty="0" smtClean="0"/>
              <a:t>The group is too large</a:t>
            </a:r>
          </a:p>
          <a:p>
            <a:pPr lvl="1"/>
            <a:r>
              <a:rPr lang="en-US" dirty="0" smtClean="0"/>
              <a:t>Geographic reasons</a:t>
            </a:r>
          </a:p>
          <a:p>
            <a:pPr lvl="1"/>
            <a:r>
              <a:rPr lang="en-US" dirty="0" smtClean="0"/>
              <a:t>If sample is well selected the results will represent the entire population</a:t>
            </a:r>
          </a:p>
          <a:p>
            <a:pPr lvl="0"/>
            <a:endParaRPr lang="en-US" dirty="0">
              <a:solidFill>
                <a:prstClr val="black"/>
              </a:solidFill>
            </a:endParaRPr>
          </a:p>
          <a:p>
            <a:pPr marL="457200" lvl="1" indent="0">
              <a:buNone/>
            </a:pPr>
            <a:endParaRPr lang="en-US" dirty="0"/>
          </a:p>
        </p:txBody>
      </p:sp>
    </p:spTree>
    <p:extLst>
      <p:ext uri="{BB962C8B-B14F-4D97-AF65-F5344CB8AC3E}">
        <p14:creationId xmlns:p14="http://schemas.microsoft.com/office/powerpoint/2010/main" val="1637325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dirty="0" smtClean="0"/>
              <a:t>I want to find out if high school seniors at WHB feel college ready as they near graduation</a:t>
            </a:r>
          </a:p>
          <a:p>
            <a:pPr lvl="1"/>
            <a:r>
              <a:rPr lang="en-US" dirty="0" smtClean="0"/>
              <a:t>Not going to spend 30 minutes with 250 students</a:t>
            </a:r>
          </a:p>
          <a:p>
            <a:pPr lvl="1"/>
            <a:r>
              <a:rPr lang="en-US" dirty="0" smtClean="0"/>
              <a:t>Take 10% of a correct sample will give same results</a:t>
            </a:r>
            <a:endParaRPr lang="en-US" dirty="0"/>
          </a:p>
        </p:txBody>
      </p:sp>
    </p:spTree>
    <p:extLst>
      <p:ext uri="{BB962C8B-B14F-4D97-AF65-F5344CB8AC3E}">
        <p14:creationId xmlns:p14="http://schemas.microsoft.com/office/powerpoint/2010/main" val="2990974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dirty="0" smtClean="0"/>
              <a:t>How to select a representative sample using random sample techniques ?</a:t>
            </a:r>
            <a:endParaRPr lang="en-US" dirty="0"/>
          </a:p>
        </p:txBody>
      </p:sp>
      <p:sp>
        <p:nvSpPr>
          <p:cNvPr id="3" name="Content Placeholder 2"/>
          <p:cNvSpPr>
            <a:spLocks noGrp="1"/>
          </p:cNvSpPr>
          <p:nvPr>
            <p:ph idx="1"/>
          </p:nvPr>
        </p:nvSpPr>
        <p:spPr>
          <a:xfrm>
            <a:off x="457200" y="1981200"/>
            <a:ext cx="8229600" cy="4525963"/>
          </a:xfrm>
        </p:spPr>
        <p:txBody>
          <a:bodyPr>
            <a:normAutofit fontScale="92500" lnSpcReduction="20000"/>
          </a:bodyPr>
          <a:lstStyle/>
          <a:p>
            <a:r>
              <a:rPr lang="en-US" sz="3300" dirty="0" smtClean="0"/>
              <a:t>Four types of random sampling</a:t>
            </a:r>
          </a:p>
          <a:p>
            <a:pPr lvl="1"/>
            <a:r>
              <a:rPr lang="en-US" sz="3300" dirty="0" smtClean="0"/>
              <a:t>Simple random sampling</a:t>
            </a:r>
          </a:p>
          <a:p>
            <a:pPr lvl="1"/>
            <a:r>
              <a:rPr lang="en-US" sz="3300" dirty="0" smtClean="0"/>
              <a:t>Stratified sampling</a:t>
            </a:r>
          </a:p>
          <a:p>
            <a:pPr lvl="1"/>
            <a:r>
              <a:rPr lang="en-US" sz="3300" dirty="0" smtClean="0"/>
              <a:t>Cluster sampling</a:t>
            </a:r>
          </a:p>
          <a:p>
            <a:pPr lvl="1"/>
            <a:r>
              <a:rPr lang="en-US" sz="3300" dirty="0" smtClean="0"/>
              <a:t>Systematic sampling</a:t>
            </a:r>
          </a:p>
          <a:p>
            <a:pPr lvl="0"/>
            <a:r>
              <a:rPr lang="en-US" sz="3300" dirty="0">
                <a:solidFill>
                  <a:prstClr val="black"/>
                </a:solidFill>
              </a:rPr>
              <a:t>Each of these </a:t>
            </a:r>
            <a:r>
              <a:rPr lang="en-US" sz="3300" dirty="0" smtClean="0">
                <a:solidFill>
                  <a:prstClr val="black"/>
                </a:solidFill>
              </a:rPr>
              <a:t>practices </a:t>
            </a:r>
            <a:r>
              <a:rPr lang="en-US" sz="3300" dirty="0">
                <a:solidFill>
                  <a:prstClr val="black"/>
                </a:solidFill>
              </a:rPr>
              <a:t>requires the researcher </a:t>
            </a:r>
            <a:r>
              <a:rPr lang="en-US" sz="3300" dirty="0" smtClean="0">
                <a:solidFill>
                  <a:prstClr val="black"/>
                </a:solidFill>
              </a:rPr>
              <a:t>to</a:t>
            </a:r>
          </a:p>
          <a:p>
            <a:pPr lvl="1"/>
            <a:r>
              <a:rPr lang="en-US" sz="3300" dirty="0" smtClean="0">
                <a:solidFill>
                  <a:prstClr val="black"/>
                </a:solidFill>
              </a:rPr>
              <a:t>Identify the population</a:t>
            </a:r>
          </a:p>
          <a:p>
            <a:pPr lvl="1"/>
            <a:r>
              <a:rPr lang="en-US" sz="3300" dirty="0" smtClean="0">
                <a:solidFill>
                  <a:prstClr val="black"/>
                </a:solidFill>
              </a:rPr>
              <a:t>Determine required sample size</a:t>
            </a:r>
          </a:p>
          <a:p>
            <a:pPr lvl="1"/>
            <a:r>
              <a:rPr lang="en-US" sz="3300" dirty="0" smtClean="0">
                <a:solidFill>
                  <a:prstClr val="black"/>
                </a:solidFill>
              </a:rPr>
              <a:t>Select the sample</a:t>
            </a:r>
            <a:endParaRPr lang="en-US" sz="3300" dirty="0">
              <a:solidFill>
                <a:prstClr val="black"/>
              </a:solidFill>
            </a:endParaRPr>
          </a:p>
          <a:p>
            <a:pPr marL="457200" lvl="1" indent="0">
              <a:buNone/>
            </a:pPr>
            <a:endParaRPr lang="en-US" dirty="0" smtClean="0"/>
          </a:p>
        </p:txBody>
      </p:sp>
    </p:spTree>
    <p:extLst>
      <p:ext uri="{BB962C8B-B14F-4D97-AF65-F5344CB8AC3E}">
        <p14:creationId xmlns:p14="http://schemas.microsoft.com/office/powerpoint/2010/main" val="3298065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par>
                                <p:cTn id="23" presetID="21" presetClass="entr" presetSubtype="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heel(1)">
                                      <p:cBhvr>
                                        <p:cTn id="25" dur="2000"/>
                                        <p:tgtEl>
                                          <p:spTgt spid="3">
                                            <p:txEl>
                                              <p:pRg st="6" end="6"/>
                                            </p:txEl>
                                          </p:spTgt>
                                        </p:tgtEl>
                                      </p:cBhvr>
                                    </p:animEffect>
                                  </p:childTnLst>
                                </p:cTn>
                              </p:par>
                              <p:par>
                                <p:cTn id="26" presetID="21" presetClass="entr" presetSubtype="1"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wheel(1)">
                                      <p:cBhvr>
                                        <p:cTn id="28" dur="2000"/>
                                        <p:tgtEl>
                                          <p:spTgt spid="3">
                                            <p:txEl>
                                              <p:pRg st="7" end="7"/>
                                            </p:txEl>
                                          </p:spTgt>
                                        </p:tgtEl>
                                      </p:cBhvr>
                                    </p:animEffect>
                                  </p:childTnLst>
                                </p:cTn>
                              </p:par>
                              <p:par>
                                <p:cTn id="29" presetID="21" presetClass="entr" presetSubtype="1"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wheel(1)">
                                      <p:cBhvr>
                                        <p:cTn id="31" dur="2000"/>
                                        <p:tgtEl>
                                          <p:spTgt spid="3">
                                            <p:txEl>
                                              <p:pRg st="8" end="8"/>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circle(in)">
                                      <p:cBhvr>
                                        <p:cTn id="36"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Random</a:t>
            </a:r>
            <a:endParaRPr lang="en-US" dirty="0"/>
          </a:p>
        </p:txBody>
      </p:sp>
      <p:sp>
        <p:nvSpPr>
          <p:cNvPr id="3" name="Content Placeholder 2"/>
          <p:cNvSpPr>
            <a:spLocks noGrp="1"/>
          </p:cNvSpPr>
          <p:nvPr>
            <p:ph idx="1"/>
          </p:nvPr>
        </p:nvSpPr>
        <p:spPr/>
        <p:txBody>
          <a:bodyPr>
            <a:normAutofit fontScale="92500"/>
          </a:bodyPr>
          <a:lstStyle/>
          <a:p>
            <a:r>
              <a:rPr lang="en-US" dirty="0" smtClean="0"/>
              <a:t>All individuals have equal chance of being selected</a:t>
            </a:r>
          </a:p>
          <a:p>
            <a:r>
              <a:rPr lang="en-US" dirty="0" smtClean="0"/>
              <a:t>Completely random</a:t>
            </a:r>
          </a:p>
          <a:p>
            <a:r>
              <a:rPr lang="en-US" dirty="0" smtClean="0"/>
              <a:t>High probability of getting a representative sample</a:t>
            </a:r>
            <a:endParaRPr lang="en-US" dirty="0"/>
          </a:p>
          <a:p>
            <a:r>
              <a:rPr lang="en-US" dirty="0" smtClean="0"/>
              <a:t>Example:  </a:t>
            </a:r>
          </a:p>
          <a:p>
            <a:pPr lvl="1"/>
            <a:r>
              <a:rPr lang="en-US" dirty="0" smtClean="0"/>
              <a:t>Place all 250 names of seniors in a hat and pull 25</a:t>
            </a:r>
          </a:p>
          <a:p>
            <a:pPr lvl="1"/>
            <a:r>
              <a:rPr lang="en-US" dirty="0" smtClean="0"/>
              <a:t>Use a table of random numbers</a:t>
            </a:r>
            <a:endParaRPr lang="en-US" dirty="0"/>
          </a:p>
        </p:txBody>
      </p:sp>
    </p:spTree>
    <p:extLst>
      <p:ext uri="{BB962C8B-B14F-4D97-AF65-F5344CB8AC3E}">
        <p14:creationId xmlns:p14="http://schemas.microsoft.com/office/powerpoint/2010/main" val="2587484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Stratified Sampling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Guarantee to represent desired subgroup</a:t>
            </a:r>
          </a:p>
          <a:p>
            <a:r>
              <a:rPr lang="en-US" dirty="0" smtClean="0"/>
              <a:t>Strategically selecting participants from each subgroup</a:t>
            </a:r>
          </a:p>
          <a:p>
            <a:r>
              <a:rPr lang="en-US" dirty="0" smtClean="0"/>
              <a:t>Random sample from each subgroup</a:t>
            </a:r>
          </a:p>
          <a:p>
            <a:r>
              <a:rPr lang="en-US" dirty="0" smtClean="0"/>
              <a:t>Example:</a:t>
            </a:r>
          </a:p>
          <a:p>
            <a:pPr lvl="1"/>
            <a:r>
              <a:rPr lang="en-US" dirty="0" smtClean="0"/>
              <a:t>Rank the seniors from valedictorian to last student and divide the class into 5ths.  Randomly select from each group</a:t>
            </a:r>
            <a:endParaRPr lang="en-US" dirty="0"/>
          </a:p>
        </p:txBody>
      </p:sp>
    </p:spTree>
    <p:extLst>
      <p:ext uri="{BB962C8B-B14F-4D97-AF65-F5344CB8AC3E}">
        <p14:creationId xmlns:p14="http://schemas.microsoft.com/office/powerpoint/2010/main" val="880497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3">
                                            <p:txEl>
                                              <p:pRg st="1" end="1"/>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3">
                                            <p:txEl>
                                              <p:pRg st="2" end="2"/>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3">
                                            <p:txEl>
                                              <p:pRg st="3" end="3"/>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3">
                                            <p:txEl>
                                              <p:pRg st="4" end="4"/>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circle(in)">
                                      <p:cBhvr>
                                        <p:cTn id="19"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Cluster Sampling</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Groups, not individuals selected</a:t>
            </a:r>
          </a:p>
          <a:p>
            <a:r>
              <a:rPr lang="en-US" dirty="0" smtClean="0"/>
              <a:t>When unable to attain a list of names of a population</a:t>
            </a:r>
          </a:p>
          <a:p>
            <a:r>
              <a:rPr lang="en-US" dirty="0" smtClean="0"/>
              <a:t>Clusters identified as schools, classrooms, hospitals</a:t>
            </a:r>
          </a:p>
          <a:p>
            <a:r>
              <a:rPr lang="en-US" dirty="0" smtClean="0"/>
              <a:t>Example:</a:t>
            </a:r>
          </a:p>
          <a:p>
            <a:pPr lvl="1"/>
            <a:r>
              <a:rPr lang="en-US" dirty="0" smtClean="0"/>
              <a:t>Look at the master schedule for senior only classes, break up into AP, Regents and Special Education classes and chose classes until I reach desired sample.  </a:t>
            </a:r>
          </a:p>
          <a:p>
            <a:pPr lvl="1"/>
            <a:r>
              <a:rPr lang="en-US" dirty="0" smtClean="0"/>
              <a:t>My 25 student sample not good representation on cluster sampling</a:t>
            </a:r>
            <a:endParaRPr lang="en-US" dirty="0"/>
          </a:p>
        </p:txBody>
      </p:sp>
    </p:spTree>
    <p:extLst>
      <p:ext uri="{BB962C8B-B14F-4D97-AF65-F5344CB8AC3E}">
        <p14:creationId xmlns:p14="http://schemas.microsoft.com/office/powerpoint/2010/main" val="1159701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Systematic Sampling</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Not used often</a:t>
            </a:r>
          </a:p>
          <a:p>
            <a:r>
              <a:rPr lang="en-US" dirty="0" smtClean="0"/>
              <a:t>Sampling with every </a:t>
            </a:r>
            <a:r>
              <a:rPr lang="en-US" dirty="0" err="1">
                <a:latin typeface="Bell MT" pitchFamily="18" charset="0"/>
              </a:rPr>
              <a:t>K</a:t>
            </a:r>
            <a:r>
              <a:rPr lang="en-US" dirty="0" err="1" smtClean="0">
                <a:latin typeface="Bell MT" pitchFamily="18" charset="0"/>
              </a:rPr>
              <a:t>th</a:t>
            </a:r>
            <a:r>
              <a:rPr lang="en-US" dirty="0" smtClean="0">
                <a:latin typeface="Bell MT" pitchFamily="18" charset="0"/>
              </a:rPr>
              <a:t> </a:t>
            </a:r>
            <a:r>
              <a:rPr lang="en-US" dirty="0" smtClean="0"/>
              <a:t>individual </a:t>
            </a:r>
          </a:p>
          <a:p>
            <a:r>
              <a:rPr lang="en-US" dirty="0" smtClean="0"/>
              <a:t>List includes all names of individuals in population</a:t>
            </a:r>
          </a:p>
          <a:p>
            <a:r>
              <a:rPr lang="en-US" dirty="0" smtClean="0"/>
              <a:t>K is the variable determined by dividing the number of individuals on list by the desired sample</a:t>
            </a:r>
          </a:p>
          <a:p>
            <a:r>
              <a:rPr lang="en-US" dirty="0" smtClean="0"/>
              <a:t>Not an independent chance, after the first name selected the rest of the names are automatically determined</a:t>
            </a:r>
          </a:p>
          <a:p>
            <a:r>
              <a:rPr lang="en-US" dirty="0" smtClean="0"/>
              <a:t>Example:</a:t>
            </a:r>
          </a:p>
          <a:p>
            <a:pPr lvl="1"/>
            <a:r>
              <a:rPr lang="en-US" dirty="0" smtClean="0"/>
              <a:t>If K=5, taking every 5</a:t>
            </a:r>
            <a:r>
              <a:rPr lang="en-US" baseline="30000" dirty="0" smtClean="0"/>
              <a:t>th</a:t>
            </a:r>
            <a:r>
              <a:rPr lang="en-US" dirty="0" smtClean="0"/>
              <a:t> name on the list</a:t>
            </a:r>
          </a:p>
          <a:p>
            <a:pPr lvl="1"/>
            <a:r>
              <a:rPr lang="en-US" dirty="0" smtClean="0"/>
              <a:t>Interviewing seniors with a class of 250 students and a desired sample of 25, K=10</a:t>
            </a:r>
            <a:endParaRPr lang="en-US" dirty="0"/>
          </a:p>
        </p:txBody>
      </p:sp>
    </p:spTree>
    <p:extLst>
      <p:ext uri="{BB962C8B-B14F-4D97-AF65-F5344CB8AC3E}">
        <p14:creationId xmlns:p14="http://schemas.microsoft.com/office/powerpoint/2010/main" val="31613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halkboar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chalkboard</Template>
  <TotalTime>297</TotalTime>
  <Words>939</Words>
  <Application>Microsoft Office PowerPoint</Application>
  <PresentationFormat>On-screen Show (4:3)</PresentationFormat>
  <Paragraphs>93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chalkboard</vt:lpstr>
      <vt:lpstr>Selecting a Sample</vt:lpstr>
      <vt:lpstr>Overview </vt:lpstr>
      <vt:lpstr>Sampling in Quantitative Research</vt:lpstr>
      <vt:lpstr>Example</vt:lpstr>
      <vt:lpstr>How to select a representative sample using random sample techniques ?</vt:lpstr>
      <vt:lpstr>Simple Random</vt:lpstr>
      <vt:lpstr>Stratified Sampling</vt:lpstr>
      <vt:lpstr>Cluster Sampling</vt:lpstr>
      <vt:lpstr>Systematic Sampling</vt:lpstr>
      <vt:lpstr>Determining Sample Size</vt:lpstr>
      <vt:lpstr>Selecting a Nonrandom Sample</vt:lpstr>
      <vt:lpstr>Convenience Sampling</vt:lpstr>
      <vt:lpstr>Purposive Sampling</vt:lpstr>
      <vt:lpstr>Quota Sampling</vt:lpstr>
      <vt:lpstr>Qualitative Sampling</vt:lpstr>
      <vt:lpstr>Types of Qualitative Sampling</vt:lpstr>
      <vt:lpstr>Types of Qualitative Sampling</vt:lpstr>
      <vt:lpstr>Quantitative vs. Qualitative Sampling</vt:lpstr>
    </vt:vector>
  </TitlesOfParts>
  <Company>Academic Computing Dowling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Selecting a Sample</dc:title>
  <dc:creator>dowling</dc:creator>
  <cp:lastModifiedBy>Duser</cp:lastModifiedBy>
  <cp:revision>20</cp:revision>
  <dcterms:created xsi:type="dcterms:W3CDTF">2012-06-14T01:06:39Z</dcterms:created>
  <dcterms:modified xsi:type="dcterms:W3CDTF">2012-06-15T23:02:59Z</dcterms:modified>
</cp:coreProperties>
</file>