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19"/>
  </p:notesMasterIdLst>
  <p:sldIdLst>
    <p:sldId id="256" r:id="rId3"/>
    <p:sldId id="257" r:id="rId4"/>
    <p:sldId id="258" r:id="rId5"/>
    <p:sldId id="259" r:id="rId6"/>
    <p:sldId id="262" r:id="rId7"/>
    <p:sldId id="260" r:id="rId8"/>
    <p:sldId id="268" r:id="rId9"/>
    <p:sldId id="261" r:id="rId10"/>
    <p:sldId id="269" r:id="rId11"/>
    <p:sldId id="263" r:id="rId12"/>
    <p:sldId id="265" r:id="rId13"/>
    <p:sldId id="266" r:id="rId14"/>
    <p:sldId id="267" r:id="rId15"/>
    <p:sldId id="271" r:id="rId16"/>
    <p:sldId id="270"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6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67"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0" y="133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CC7FA-0A2D-4DD4-BF23-66C8A3BE4C6B}" type="datetimeFigureOut">
              <a:rPr lang="en-US" smtClean="0"/>
              <a:pPr/>
              <a:t>6/17/2012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DDCD4-8081-4A1E-8D98-9F1C7628E94A}" type="slidenum">
              <a:rPr lang="en-US" smtClean="0"/>
              <a:pPr/>
              <a:t>‹#›</a:t>
            </a:fld>
            <a:endParaRPr lang="en-US"/>
          </a:p>
        </p:txBody>
      </p:sp>
    </p:spTree>
    <p:extLst>
      <p:ext uri="{BB962C8B-B14F-4D97-AF65-F5344CB8AC3E}">
        <p14:creationId xmlns:p14="http://schemas.microsoft.com/office/powerpoint/2010/main" val="91033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baseline="0">
                <a:solidFill>
                  <a:srgbClr val="FFFF99"/>
                </a:solidFill>
                <a:latin typeface="Comic Sans MS"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sz="1600" baseline="0">
                <a:solidFill>
                  <a:schemeClr val="bg2"/>
                </a:solidFill>
                <a:latin typeface="Brush Script MT" pitchFamily="66" charset="0"/>
              </a:defRPr>
            </a:lvl1pPr>
          </a:lstStyle>
          <a:p>
            <a:endParaRPr lang="en-US" dirty="0"/>
          </a:p>
        </p:txBody>
      </p:sp>
      <p:sp>
        <p:nvSpPr>
          <p:cNvPr id="5" name="Footer Placeholder 4"/>
          <p:cNvSpPr>
            <a:spLocks noGrp="1"/>
          </p:cNvSpPr>
          <p:nvPr>
            <p:ph type="ftr" sz="quarter" idx="11"/>
          </p:nvPr>
        </p:nvSpPr>
        <p:spPr>
          <a:xfrm>
            <a:off x="3124200" y="6172200"/>
            <a:ext cx="2895600" cy="365125"/>
          </a:xfrm>
        </p:spPr>
        <p:txBody>
          <a:bodyPr/>
          <a:lstStyle>
            <a:lvl1pPr marL="0" algn="ctr" defTabSz="914400" rtl="0" eaLnBrk="1" latinLnBrk="0" hangingPunct="1">
              <a:defRPr lang="en-US" sz="1600" kern="1200" baseline="0" dirty="0" smtClean="0">
                <a:solidFill>
                  <a:schemeClr val="bg2"/>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12"/>
          </p:nvPr>
        </p:nvSpPr>
        <p:spPr>
          <a:xfrm>
            <a:off x="6553200" y="6172200"/>
            <a:ext cx="2133600" cy="365125"/>
          </a:xfrm>
        </p:spPr>
        <p:txBody>
          <a:bodyPr/>
          <a:lstStyle>
            <a:lvl1pPr>
              <a:defRPr lang="en-US" sz="1600" kern="1200" baseline="0" smtClean="0">
                <a:solidFill>
                  <a:schemeClr val="bg2"/>
                </a:solidFill>
                <a:latin typeface="Brush Script MT" pitchFamily="66" charset="0"/>
                <a:ea typeface="+mn-ea"/>
                <a:cs typeface="+mn-cs"/>
              </a:defRPr>
            </a:lvl1pPr>
          </a:lstStyle>
          <a:p>
            <a:fld id="{0F4794BE-3ABA-47D7-B493-F762948879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C:\Documents and Settings\User\Local Settings\Temporary Internet Files\Content.IE5\STEB01UR\MCj04348230000[1].png"/>
          <p:cNvPicPr>
            <a:picLocks noChangeAspect="1" noChangeArrowheads="1"/>
          </p:cNvPicPr>
          <p:nvPr userDrawn="1"/>
        </p:nvPicPr>
        <p:blipFill>
          <a:blip r:embed="rId2"/>
          <a:srcRect/>
          <a:stretch>
            <a:fillRect/>
          </a:stretch>
        </p:blipFill>
        <p:spPr bwMode="auto">
          <a:xfrm>
            <a:off x="8305800" y="6096000"/>
            <a:ext cx="609600" cy="6096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72400" y="6248400"/>
            <a:ext cx="990600" cy="365125"/>
          </a:xfrm>
        </p:spPr>
        <p:txBody>
          <a:bodyPr/>
          <a:lstStyle>
            <a:lvl1pPr>
              <a:defRPr b="1">
                <a:solidFill>
                  <a:srgbClr val="FFFF00"/>
                </a:solidFill>
              </a:defRPr>
            </a:lvl1pPr>
          </a:lstStyle>
          <a:p>
            <a:fld id="{0F4794BE-3ABA-47D7-B493-F762948879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3"/>
          <a:srcRect/>
          <a:stretch>
            <a:fillRect/>
          </a:stretch>
        </p:blipFill>
        <p:spPr bwMode="auto">
          <a:xfrm>
            <a:off x="8191500" y="6229350"/>
            <a:ext cx="952500" cy="62865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19200" y="6248400"/>
            <a:ext cx="16764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248400"/>
            <a:ext cx="1600200" cy="365125"/>
          </a:xfrm>
          <a:prstGeom prst="rect">
            <a:avLst/>
          </a:prstGeom>
        </p:spPr>
        <p:txBody>
          <a:bodyPr vert="horz" lIns="91440" tIns="45720" rIns="91440" bIns="45720" rtlCol="0" anchor="ctr"/>
          <a:lstStyle>
            <a:lvl1pPr algn="r">
              <a:defRPr sz="1200">
                <a:solidFill>
                  <a:schemeClr val="bg1"/>
                </a:solidFill>
              </a:defRPr>
            </a:lvl1pPr>
          </a:lstStyle>
          <a:p>
            <a:fld id="{0F4794BE-3ABA-47D7-B493-F762948879AE}" type="slidenum">
              <a:rPr lang="en-US" smtClean="0"/>
              <a:pPr/>
              <a:t>‹#›</a:t>
            </a:fld>
            <a:endParaRPr lang="en-US" dirty="0"/>
          </a:p>
        </p:txBody>
      </p:sp>
      <p:pic>
        <p:nvPicPr>
          <p:cNvPr id="1026" name="Picture 2"/>
          <p:cNvPicPr>
            <a:picLocks noChangeAspect="1" noChangeArrowheads="1"/>
          </p:cNvPicPr>
          <p:nvPr/>
        </p:nvPicPr>
        <p:blipFill>
          <a:blip r:embed="rId14"/>
          <a:srcRect/>
          <a:stretch>
            <a:fillRect/>
          </a:stretch>
        </p:blipFill>
        <p:spPr bwMode="auto">
          <a:xfrm>
            <a:off x="0" y="-1"/>
            <a:ext cx="9144000" cy="152401"/>
          </a:xfrm>
          <a:prstGeom prst="rect">
            <a:avLst/>
          </a:prstGeom>
          <a:noFill/>
          <a:ln w="9525">
            <a:noFill/>
            <a:miter lim="800000"/>
            <a:headEnd/>
            <a:tailEnd/>
          </a:ln>
          <a:effectLst/>
        </p:spPr>
      </p:pic>
      <p:pic>
        <p:nvPicPr>
          <p:cNvPr id="13" name="Picture 2"/>
          <p:cNvPicPr>
            <a:picLocks noChangeAspect="1" noChangeArrowheads="1"/>
          </p:cNvPicPr>
          <p:nvPr/>
        </p:nvPicPr>
        <p:blipFill>
          <a:blip r:embed="rId14"/>
          <a:srcRect/>
          <a:stretch>
            <a:fillRect/>
          </a:stretch>
        </p:blipFill>
        <p:spPr bwMode="auto">
          <a:xfrm>
            <a:off x="0" y="6705599"/>
            <a:ext cx="9144000" cy="152401"/>
          </a:xfrm>
          <a:prstGeom prst="rect">
            <a:avLst/>
          </a:prstGeom>
          <a:noFill/>
          <a:ln w="9525">
            <a:noFill/>
            <a:miter lim="800000"/>
            <a:headEnd/>
            <a:tailEnd/>
          </a:ln>
          <a:effectLst/>
        </p:spPr>
      </p:pic>
      <p:pic>
        <p:nvPicPr>
          <p:cNvPr id="14" name="Picture 2"/>
          <p:cNvPicPr>
            <a:picLocks noChangeAspect="1" noChangeArrowheads="1"/>
          </p:cNvPicPr>
          <p:nvPr/>
        </p:nvPicPr>
        <p:blipFill>
          <a:blip r:embed="rId14"/>
          <a:srcRect/>
          <a:stretch>
            <a:fillRect/>
          </a:stretch>
        </p:blipFill>
        <p:spPr bwMode="auto">
          <a:xfrm rot="5400000" flipV="1">
            <a:off x="-3307080" y="3398520"/>
            <a:ext cx="6766560" cy="152400"/>
          </a:xfrm>
          <a:prstGeom prst="rect">
            <a:avLst/>
          </a:prstGeom>
          <a:noFill/>
          <a:ln w="9525">
            <a:noFill/>
            <a:miter lim="800000"/>
            <a:headEnd/>
            <a:tailEnd/>
          </a:ln>
          <a:effectLst/>
        </p:spPr>
      </p:pic>
      <p:pic>
        <p:nvPicPr>
          <p:cNvPr id="15" name="Picture 2"/>
          <p:cNvPicPr>
            <a:picLocks noChangeAspect="1" noChangeArrowheads="1"/>
          </p:cNvPicPr>
          <p:nvPr/>
        </p:nvPicPr>
        <p:blipFill>
          <a:blip r:embed="rId14"/>
          <a:srcRect/>
          <a:stretch>
            <a:fillRect/>
          </a:stretch>
        </p:blipFill>
        <p:spPr bwMode="auto">
          <a:xfrm rot="5400000" flipV="1">
            <a:off x="5684520" y="3307080"/>
            <a:ext cx="6766560" cy="1524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5"/>
          <a:srcRect/>
          <a:stretch>
            <a:fillRect/>
          </a:stretch>
        </p:blipFill>
        <p:spPr bwMode="auto">
          <a:xfrm>
            <a:off x="228600" y="6248400"/>
            <a:ext cx="1038225" cy="457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lang="en-US" sz="4400" b="1" i="1" kern="1200" baseline="0" dirty="0" smtClean="0">
          <a:solidFill>
            <a:srgbClr val="FFFF99"/>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baseline="0">
          <a:solidFill>
            <a:schemeClr val="bg1">
              <a:lumMod val="95000"/>
            </a:schemeClr>
          </a:solidFill>
          <a:latin typeface="Brush Script MT" pitchFamily="66" charset="0"/>
          <a:ea typeface="+mn-ea"/>
          <a:cs typeface="+mn-cs"/>
        </a:defRPr>
      </a:lvl1pPr>
      <a:lvl2pPr marL="742950" indent="-285750" algn="l" defTabSz="914400" rtl="0" eaLnBrk="1" latinLnBrk="0" hangingPunct="1">
        <a:spcBef>
          <a:spcPct val="20000"/>
        </a:spcBef>
        <a:buFont typeface="Arial" pitchFamily="34" charset="0"/>
        <a:buChar char="–"/>
        <a:defRPr sz="3600" kern="1200" baseline="0">
          <a:solidFill>
            <a:schemeClr val="bg1">
              <a:lumMod val="95000"/>
            </a:schemeClr>
          </a:solidFill>
          <a:latin typeface="Brush Script MT" pitchFamily="66" charset="0"/>
          <a:ea typeface="+mn-ea"/>
          <a:cs typeface="+mn-cs"/>
        </a:defRPr>
      </a:lvl2pPr>
      <a:lvl3pPr marL="1143000" indent="-228600" algn="l" defTabSz="914400" rtl="0" eaLnBrk="1" latinLnBrk="0" hangingPunct="1">
        <a:spcBef>
          <a:spcPct val="20000"/>
        </a:spcBef>
        <a:buFont typeface="Arial" pitchFamily="34" charset="0"/>
        <a:buChar char="•"/>
        <a:defRPr sz="3200" kern="1200" baseline="0">
          <a:solidFill>
            <a:schemeClr val="bg1">
              <a:lumMod val="95000"/>
            </a:schemeClr>
          </a:solidFill>
          <a:latin typeface="Brush Script MT" pitchFamily="66" charset="0"/>
          <a:ea typeface="+mn-ea"/>
          <a:cs typeface="+mn-cs"/>
        </a:defRPr>
      </a:lvl3pPr>
      <a:lvl4pPr marL="1600200" indent="-228600" algn="l" defTabSz="914400" rtl="0" eaLnBrk="1" latinLnBrk="0" hangingPunct="1">
        <a:spcBef>
          <a:spcPct val="20000"/>
        </a:spcBef>
        <a:buFont typeface="Arial" pitchFamily="34" charset="0"/>
        <a:buChar char="–"/>
        <a:defRPr sz="2800" kern="1200" baseline="0">
          <a:solidFill>
            <a:schemeClr val="bg1">
              <a:lumMod val="95000"/>
            </a:schemeClr>
          </a:solidFill>
          <a:latin typeface="Brush Script MT" pitchFamily="66" charset="0"/>
          <a:ea typeface="+mn-ea"/>
          <a:cs typeface="+mn-cs"/>
        </a:defRPr>
      </a:lvl4pPr>
      <a:lvl5pPr marL="2057400" indent="-228600" algn="l" defTabSz="914400" rtl="0" eaLnBrk="1" latinLnBrk="0" hangingPunct="1">
        <a:spcBef>
          <a:spcPct val="20000"/>
        </a:spcBef>
        <a:buFont typeface="Arial" pitchFamily="34" charset="0"/>
        <a:buChar char="»"/>
        <a:defRPr sz="2800" kern="1200" baseline="0">
          <a:solidFill>
            <a:schemeClr val="bg1">
              <a:lumMod val="95000"/>
            </a:schemeClr>
          </a:solidFill>
          <a:latin typeface="Brush Script M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sebrucia.org/"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youtu.be/6lQY6x5zvr0"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hyperlink" Target="http://youtu.be/3DscRQeEn6o" TargetMode="Externa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youtu.be/DWPbQyPwxLs"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hyperlink" Target="http://site.aace.org/conf/topics.htm"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hyperlink" Target="http://www.rosebrucia.org/" TargetMode="Externa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jpeg"/><Relationship Id="rId4" Type="http://schemas.openxmlformats.org/officeDocument/2006/relationships/hyperlink" Target="http://www.youtube.com/watch?v=var2D39ygG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sz="5500" dirty="0" smtClean="0"/>
              <a:t>CONFERENCE PROPOSAL</a:t>
            </a:r>
            <a:endParaRPr lang="en-US" sz="5500" dirty="0"/>
          </a:p>
        </p:txBody>
      </p:sp>
      <p:sp>
        <p:nvSpPr>
          <p:cNvPr id="3" name="Subtitle 2"/>
          <p:cNvSpPr>
            <a:spLocks noGrp="1"/>
          </p:cNvSpPr>
          <p:nvPr>
            <p:ph type="subTitle" idx="1"/>
          </p:nvPr>
        </p:nvSpPr>
        <p:spPr>
          <a:xfrm>
            <a:off x="1143000" y="3886200"/>
            <a:ext cx="7086600" cy="1752600"/>
          </a:xfrm>
        </p:spPr>
        <p:txBody>
          <a:bodyPr>
            <a:noAutofit/>
          </a:bodyPr>
          <a:lstStyle/>
          <a:p>
            <a:r>
              <a:rPr lang="en-US" sz="2800" dirty="0" smtClean="0"/>
              <a:t>EDU 9800 Technology for Research</a:t>
            </a:r>
          </a:p>
          <a:p>
            <a:r>
              <a:rPr lang="en-US" sz="2800" dirty="0" smtClean="0"/>
              <a:t>Dr. Elsa-Sofia </a:t>
            </a:r>
            <a:r>
              <a:rPr lang="en-US" sz="2800" dirty="0" err="1" smtClean="0"/>
              <a:t>Morote</a:t>
            </a:r>
            <a:endParaRPr lang="en-US" sz="2800" dirty="0" smtClean="0"/>
          </a:p>
          <a:p>
            <a:r>
              <a:rPr lang="en-US" sz="2800" dirty="0" smtClean="0"/>
              <a:t>Presented by Benedict </a:t>
            </a:r>
            <a:r>
              <a:rPr lang="en-US" sz="2800" dirty="0" err="1" smtClean="0"/>
              <a:t>Tieniber</a:t>
            </a:r>
            <a:endParaRPr lang="en-US" sz="2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473"/>
    </mc:Choice>
    <mc:Fallback xmlns="">
      <p:transition spd="slow" advTm="84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Future Implications</a:t>
            </a:r>
            <a:endParaRPr lang="en-US" sz="5000" dirty="0"/>
          </a:p>
        </p:txBody>
      </p:sp>
      <p:sp>
        <p:nvSpPr>
          <p:cNvPr id="3" name="Content Placeholder 2"/>
          <p:cNvSpPr>
            <a:spLocks noGrp="1"/>
          </p:cNvSpPr>
          <p:nvPr>
            <p:ph idx="1"/>
          </p:nvPr>
        </p:nvSpPr>
        <p:spPr/>
        <p:txBody>
          <a:bodyPr>
            <a:normAutofit fontScale="62500" lnSpcReduction="20000"/>
          </a:bodyPr>
          <a:lstStyle/>
          <a:p>
            <a:r>
              <a:rPr lang="en-US" dirty="0" smtClean="0">
                <a:latin typeface="Browallia New" pitchFamily="34" charset="-34"/>
                <a:cs typeface="Browallia New" pitchFamily="34" charset="-34"/>
              </a:rPr>
              <a:t>To reduce the number of child abductions in the U.S. by educating and empowering young minds with the knowledge necessary to avoid abduction.</a:t>
            </a:r>
          </a:p>
          <a:p>
            <a:r>
              <a:rPr lang="en-US" dirty="0" smtClean="0">
                <a:latin typeface="Browallia New" pitchFamily="34" charset="-34"/>
                <a:cs typeface="Browallia New" pitchFamily="34" charset="-34"/>
              </a:rPr>
              <a:t>Utilizing puppets and a formalized educational curriculum, the foundation provides elementary-age children with the Stranger Safety Awareness Program.</a:t>
            </a:r>
          </a:p>
          <a:p>
            <a:r>
              <a:rPr lang="en-US" dirty="0" smtClean="0">
                <a:latin typeface="Browallia New" pitchFamily="34" charset="-34"/>
                <a:cs typeface="Browallia New" pitchFamily="34" charset="-34"/>
              </a:rPr>
              <a:t>Administration requires their school districts to assess the baseline </a:t>
            </a:r>
            <a:r>
              <a:rPr lang="en-US" dirty="0">
                <a:latin typeface="Browallia New" pitchFamily="34" charset="-34"/>
                <a:cs typeface="Browallia New" pitchFamily="34" charset="-34"/>
              </a:rPr>
              <a:t>of stranger safety awareness of students grades k-8 by an educational program designed specifically to enhance </a:t>
            </a:r>
            <a:r>
              <a:rPr lang="en-US" dirty="0" smtClean="0">
                <a:latin typeface="Browallia New" pitchFamily="34" charset="-34"/>
                <a:cs typeface="Browallia New" pitchFamily="34" charset="-34"/>
              </a:rPr>
              <a:t>stranger </a:t>
            </a:r>
            <a:r>
              <a:rPr lang="en-US" dirty="0">
                <a:latin typeface="Browallia New" pitchFamily="34" charset="-34"/>
                <a:cs typeface="Browallia New" pitchFamily="34" charset="-34"/>
              </a:rPr>
              <a:t>safety </a:t>
            </a:r>
            <a:r>
              <a:rPr lang="en-US" dirty="0" smtClean="0">
                <a:latin typeface="Browallia New" pitchFamily="34" charset="-34"/>
                <a:cs typeface="Browallia New" pitchFamily="34" charset="-34"/>
              </a:rPr>
              <a:t>skills: </a:t>
            </a:r>
            <a:r>
              <a:rPr lang="en-US" dirty="0" smtClean="0">
                <a:latin typeface="Browallia New" pitchFamily="34" charset="-34"/>
                <a:cs typeface="Browallia New" pitchFamily="34" charset="-34"/>
                <a:hlinkClick r:id="rId3"/>
              </a:rPr>
              <a:t>The Rose Brucia Educational Foundation</a:t>
            </a:r>
            <a:r>
              <a:rPr lang="en-US" dirty="0" smtClean="0">
                <a:latin typeface="Browallia New" pitchFamily="34" charset="-34"/>
                <a:cs typeface="Browallia New" pitchFamily="34" charset="-34"/>
              </a:rPr>
              <a:t>.</a:t>
            </a:r>
          </a:p>
        </p:txBody>
      </p:sp>
      <p:sp>
        <p:nvSpPr>
          <p:cNvPr id="6" name="Slide Number Placeholder 5"/>
          <p:cNvSpPr>
            <a:spLocks noGrp="1"/>
          </p:cNvSpPr>
          <p:nvPr>
            <p:ph type="sldNum" sz="quarter" idx="12"/>
          </p:nvPr>
        </p:nvSpPr>
        <p:spPr/>
        <p:txBody>
          <a:bodyPr/>
          <a:lstStyle/>
          <a:p>
            <a:fld id="{0F4794BE-3ABA-47D7-B493-F762948879AE}" type="slidenum">
              <a:rPr lang="en-US" smtClean="0"/>
              <a:pPr/>
              <a:t>10</a:t>
            </a:fld>
            <a:endParaRPr lang="en-US" dirty="0"/>
          </a:p>
        </p:txBody>
      </p:sp>
    </p:spTree>
    <p:custDataLst>
      <p:tags r:id="rId1"/>
    </p:custDataLst>
    <p:extLst>
      <p:ext uri="{BB962C8B-B14F-4D97-AF65-F5344CB8AC3E}">
        <p14:creationId xmlns:p14="http://schemas.microsoft.com/office/powerpoint/2010/main" val="3897270450"/>
      </p:ext>
    </p:extLst>
  </p:cSld>
  <p:clrMapOvr>
    <a:masterClrMapping/>
  </p:clrMapOvr>
  <mc:AlternateContent xmlns:mc="http://schemas.openxmlformats.org/markup-compatibility/2006" xmlns:p14="http://schemas.microsoft.com/office/powerpoint/2010/main">
    <mc:Choice Requires="p14">
      <p:transition spd="slow" p14:dur="2000" advTm="31392"/>
    </mc:Choice>
    <mc:Fallback xmlns="">
      <p:transition spd="slow" advTm="313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2"/>
                                        </p:tgtEl>
                                      </p:cBhvr>
                                    </p:animEffect>
                                    <p:animScale>
                                      <p:cBhvr>
                                        <p:cTn id="2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hlinkClick r:id="rId2"/>
              </a:rPr>
              <a:t>PSA from Kevin </a:t>
            </a:r>
            <a:r>
              <a:rPr lang="en-US" sz="5000" dirty="0" err="1" smtClean="0">
                <a:hlinkClick r:id="rId2"/>
              </a:rPr>
              <a:t>Sorbo</a:t>
            </a:r>
            <a:endParaRPr lang="en-US" sz="5000" dirty="0"/>
          </a:p>
        </p:txBody>
      </p:sp>
      <p:sp>
        <p:nvSpPr>
          <p:cNvPr id="7" name="Subtitle 6"/>
          <p:cNvSpPr>
            <a:spLocks noGrp="1"/>
          </p:cNvSpPr>
          <p:nvPr>
            <p:ph type="subTitle" idx="1"/>
          </p:nvPr>
        </p:nvSpPr>
        <p:spPr/>
        <p:txBody>
          <a:bodyPr>
            <a:normAutofit lnSpcReduction="10000"/>
          </a:bodyPr>
          <a:lstStyle/>
          <a:p>
            <a:r>
              <a:rPr lang="en-US" dirty="0"/>
              <a:t>Actor Kevin </a:t>
            </a:r>
            <a:r>
              <a:rPr lang="en-US" dirty="0" err="1"/>
              <a:t>Sorbo</a:t>
            </a:r>
            <a:r>
              <a:rPr lang="en-US" dirty="0"/>
              <a:t> provides safety tips for children </a:t>
            </a:r>
          </a:p>
        </p:txBody>
      </p:sp>
      <p:sp>
        <p:nvSpPr>
          <p:cNvPr id="6" name="Slide Number Placeholder 5"/>
          <p:cNvSpPr>
            <a:spLocks noGrp="1"/>
          </p:cNvSpPr>
          <p:nvPr>
            <p:ph type="sldNum" sz="quarter" idx="12"/>
          </p:nvPr>
        </p:nvSpPr>
        <p:spPr/>
        <p:txBody>
          <a:bodyPr/>
          <a:lstStyle/>
          <a:p>
            <a:fld id="{0F4794BE-3ABA-47D7-B493-F762948879AE}"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3098800" cy="23241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152400"/>
            <a:ext cx="1756791" cy="2209800"/>
          </a:xfrm>
          <a:prstGeom prst="rect">
            <a:avLst/>
          </a:prstGeom>
        </p:spPr>
      </p:pic>
    </p:spTree>
    <p:extLst>
      <p:ext uri="{BB962C8B-B14F-4D97-AF65-F5344CB8AC3E}">
        <p14:creationId xmlns:p14="http://schemas.microsoft.com/office/powerpoint/2010/main" val="925461595"/>
      </p:ext>
    </p:extLst>
  </p:cSld>
  <p:clrMapOvr>
    <a:masterClrMapping/>
  </p:clrMapOvr>
  <mc:AlternateContent xmlns:mc="http://schemas.openxmlformats.org/markup-compatibility/2006" xmlns:p14="http://schemas.microsoft.com/office/powerpoint/2010/main">
    <mc:Choice Requires="p14">
      <p:transition spd="slow" p14:dur="2000" advTm="7774"/>
    </mc:Choice>
    <mc:Fallback xmlns="">
      <p:transition spd="slow" advTm="777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600200"/>
            <a:ext cx="7772400" cy="1470025"/>
          </a:xfrm>
        </p:spPr>
        <p:txBody>
          <a:bodyPr/>
          <a:lstStyle/>
          <a:p>
            <a:r>
              <a:rPr lang="en-US" dirty="0" smtClean="0">
                <a:hlinkClick r:id="rId3"/>
              </a:rPr>
              <a:t>PSA from Mike Bossy</a:t>
            </a:r>
            <a:endParaRPr lang="en-US" dirty="0"/>
          </a:p>
        </p:txBody>
      </p:sp>
      <p:sp>
        <p:nvSpPr>
          <p:cNvPr id="10" name="Subtitle 9"/>
          <p:cNvSpPr>
            <a:spLocks noGrp="1"/>
          </p:cNvSpPr>
          <p:nvPr>
            <p:ph type="subTitle" idx="1"/>
          </p:nvPr>
        </p:nvSpPr>
        <p:spPr>
          <a:xfrm>
            <a:off x="685800" y="2514600"/>
            <a:ext cx="8077200" cy="3124200"/>
          </a:xfrm>
        </p:spPr>
        <p:txBody>
          <a:bodyPr>
            <a:noAutofit/>
          </a:bodyPr>
          <a:lstStyle/>
          <a:p>
            <a:endParaRPr lang="en-US" sz="2400" dirty="0"/>
          </a:p>
          <a:p>
            <a:r>
              <a:rPr lang="en-US" sz="2400" dirty="0"/>
              <a:t>Mike Bossy, former NHL New York Islanders Hockey star, with Matt </a:t>
            </a:r>
            <a:r>
              <a:rPr lang="en-US" sz="2400" dirty="0" err="1"/>
              <a:t>Barbis</a:t>
            </a:r>
            <a:r>
              <a:rPr lang="en-US" sz="2400" dirty="0"/>
              <a:t>, founder of the Rose Brucia Educational Foundation, teach Stranger Safety in the Arena. This Public Service Announcement appears on the </a:t>
            </a:r>
            <a:r>
              <a:rPr lang="en-US" sz="2400" dirty="0" err="1"/>
              <a:t>Jumbotron</a:t>
            </a:r>
            <a:r>
              <a:rPr lang="en-US" sz="2400" dirty="0"/>
              <a:t> at the Nassau Veterans Memorial Coliseum in Uniondale, NY during breaks at </a:t>
            </a:r>
            <a:r>
              <a:rPr lang="en-US" sz="2400" dirty="0" smtClean="0"/>
              <a:t>New York Islander Games</a:t>
            </a:r>
            <a:endParaRPr lang="en-US" sz="2400"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12</a:t>
            </a:fld>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2438400" cy="183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08550005"/>
      </p:ext>
    </p:extLst>
  </p:cSld>
  <p:clrMapOvr>
    <a:masterClrMapping/>
  </p:clrMapOvr>
  <mc:AlternateContent xmlns:mc="http://schemas.openxmlformats.org/markup-compatibility/2006" xmlns:p14="http://schemas.microsoft.com/office/powerpoint/2010/main">
    <mc:Choice Requires="p14">
      <p:transition spd="slow" p14:dur="2000" advTm="16036"/>
    </mc:Choice>
    <mc:Fallback xmlns="">
      <p:transition spd="slow" advTm="16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hlinkClick r:id="rId2"/>
              </a:rPr>
              <a:t>PSA from Donald Trump</a:t>
            </a:r>
            <a:endParaRPr lang="en-US" sz="5000" dirty="0"/>
          </a:p>
        </p:txBody>
      </p:sp>
      <p:sp>
        <p:nvSpPr>
          <p:cNvPr id="8" name="Subtitle 7"/>
          <p:cNvSpPr>
            <a:spLocks noGrp="1"/>
          </p:cNvSpPr>
          <p:nvPr>
            <p:ph type="subTitle" idx="1"/>
          </p:nvPr>
        </p:nvSpPr>
        <p:spPr/>
        <p:txBody>
          <a:bodyPr>
            <a:normAutofit fontScale="47500" lnSpcReduction="20000"/>
          </a:bodyPr>
          <a:lstStyle/>
          <a:p>
            <a:r>
              <a:rPr lang="en-US" dirty="0"/>
              <a:t>Donald Trump declares, "I Practice Stranger Safety". A new, very powerful message urging parents &amp; teachers to download the free Rose Brucia Stranger Safety Awareness Program to proactively teach children everywhere how to avoid abduction.</a:t>
            </a:r>
          </a:p>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2971800" cy="222885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555" y="152400"/>
            <a:ext cx="29749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98843"/>
      </p:ext>
    </p:extLst>
  </p:cSld>
  <p:clrMapOvr>
    <a:masterClrMapping/>
  </p:clrMapOvr>
  <mc:AlternateContent xmlns:mc="http://schemas.openxmlformats.org/markup-compatibility/2006" xmlns:p14="http://schemas.microsoft.com/office/powerpoint/2010/main">
    <mc:Choice Requires="p14">
      <p:transition spd="slow" p14:dur="2000" advTm="17393"/>
    </mc:Choice>
    <mc:Fallback xmlns="">
      <p:transition spd="slow" advTm="1739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Sue Herera and Wilbur Ross</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47800" y="1895366"/>
            <a:ext cx="6096000" cy="4036541"/>
          </a:xfrm>
        </p:spPr>
      </p:pic>
      <p:sp>
        <p:nvSpPr>
          <p:cNvPr id="6" name="Slide Number Placeholder 5"/>
          <p:cNvSpPr>
            <a:spLocks noGrp="1"/>
          </p:cNvSpPr>
          <p:nvPr>
            <p:ph type="sldNum" sz="quarter" idx="12"/>
          </p:nvPr>
        </p:nvSpPr>
        <p:spPr/>
        <p:txBody>
          <a:bodyPr/>
          <a:lstStyle/>
          <a:p>
            <a:fld id="{0F4794BE-3ABA-47D7-B493-F762948879AE}" type="slidenum">
              <a:rPr lang="en-US" smtClean="0"/>
              <a:pPr/>
              <a:t>14</a:t>
            </a:fld>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46572504"/>
      </p:ext>
    </p:extLst>
  </p:cSld>
  <p:clrMapOvr>
    <a:masterClrMapping/>
  </p:clrMapOvr>
  <mc:AlternateContent xmlns:mc="http://schemas.openxmlformats.org/markup-compatibility/2006" xmlns:p14="http://schemas.microsoft.com/office/powerpoint/2010/main">
    <mc:Choice Requires="p14">
      <p:transition spd="slow" p14:dur="2000" advTm="19089"/>
    </mc:Choice>
    <mc:Fallback xmlns="">
      <p:transition spd="slow" advTm="1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4794BE-3ABA-47D7-B493-F762948879AE}" type="slidenum">
              <a:rPr lang="en-US" smtClean="0"/>
              <a:pPr/>
              <a:t>15</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8839200" cy="6572250"/>
          </a:xfrm>
          <a:prstGeom prst="rect">
            <a:avLst/>
          </a:prstGeom>
        </p:spPr>
      </p:pic>
      <p:sp>
        <p:nvSpPr>
          <p:cNvPr id="9" name="TextBox 8"/>
          <p:cNvSpPr txBox="1"/>
          <p:nvPr/>
        </p:nvSpPr>
        <p:spPr>
          <a:xfrm>
            <a:off x="273756" y="533400"/>
            <a:ext cx="8686800" cy="415498"/>
          </a:xfrm>
          <a:prstGeom prst="rect">
            <a:avLst/>
          </a:prstGeom>
          <a:noFill/>
        </p:spPr>
        <p:txBody>
          <a:bodyPr wrap="square" rtlCol="0">
            <a:spAutoFit/>
          </a:bodyPr>
          <a:lstStyle/>
          <a:p>
            <a:r>
              <a:rPr lang="en-US" sz="2100" b="1" i="1" dirty="0">
                <a:solidFill>
                  <a:schemeClr val="bg1"/>
                </a:solidFill>
              </a:rPr>
              <a:t>August</a:t>
            </a:r>
            <a:r>
              <a:rPr lang="en-US" sz="2100" b="1" dirty="0">
                <a:solidFill>
                  <a:schemeClr val="bg1"/>
                </a:solidFill>
              </a:rPr>
              <a:t> 22 was </a:t>
            </a:r>
            <a:r>
              <a:rPr lang="en-US" sz="2100" b="1" dirty="0" smtClean="0">
                <a:solidFill>
                  <a:schemeClr val="bg1"/>
                </a:solidFill>
              </a:rPr>
              <a:t>officially named </a:t>
            </a:r>
            <a:r>
              <a:rPr lang="en-US" sz="2100" b="1" dirty="0">
                <a:solidFill>
                  <a:schemeClr val="bg1"/>
                </a:solidFill>
              </a:rPr>
              <a:t>Stranger Safety </a:t>
            </a:r>
            <a:r>
              <a:rPr lang="en-US" sz="2100" b="1" dirty="0" smtClean="0">
                <a:solidFill>
                  <a:schemeClr val="bg1"/>
                </a:solidFill>
              </a:rPr>
              <a:t>Awareness Day-NATIONALLY</a:t>
            </a:r>
            <a:endParaRPr lang="en-US" sz="2100" b="1" dirty="0">
              <a:solidFill>
                <a:schemeClr val="bg1"/>
              </a:solidFill>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44653491"/>
      </p:ext>
    </p:extLst>
  </p:cSld>
  <p:clrMapOvr>
    <a:masterClrMapping/>
  </p:clrMapOvr>
  <mc:AlternateContent xmlns:mc="http://schemas.openxmlformats.org/markup-compatibility/2006" xmlns:p14="http://schemas.microsoft.com/office/powerpoint/2010/main">
    <mc:Choice Requires="p14">
      <p:transition spd="slow" p14:dur="2000" advTm="16775"/>
    </mc:Choice>
    <mc:Fallback xmlns="">
      <p:transition spd="slow" advTm="16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References</a:t>
            </a:r>
            <a:endParaRPr lang="en-US" sz="5000"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16</a:t>
            </a:fld>
            <a:endParaRPr lang="en-US" dirty="0"/>
          </a:p>
        </p:txBody>
      </p:sp>
      <p:pic>
        <p:nvPicPr>
          <p:cNvPr id="1030"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00200"/>
            <a:ext cx="7327778" cy="4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795029"/>
      </p:ext>
    </p:extLst>
  </p:cSld>
  <p:clrMapOvr>
    <a:masterClrMapping/>
  </p:clrMapOvr>
  <mc:AlternateContent xmlns:mc="http://schemas.openxmlformats.org/markup-compatibility/2006" xmlns:p14="http://schemas.microsoft.com/office/powerpoint/2010/main">
    <mc:Choice Requires="p14">
      <p:transition spd="slow" p14:dur="2000" advTm="8831"/>
    </mc:Choice>
    <mc:Fallback xmlns="">
      <p:transition spd="slow" advTm="88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About Me</a:t>
            </a:r>
            <a:endParaRPr lang="en-US" dirty="0">
              <a:solidFill>
                <a:schemeClr val="tx1"/>
              </a:solidFill>
            </a:endParaRPr>
          </a:p>
        </p:txBody>
      </p:sp>
      <p:sp>
        <p:nvSpPr>
          <p:cNvPr id="6" name="Text Placeholder 5"/>
          <p:cNvSpPr>
            <a:spLocks noGrp="1"/>
          </p:cNvSpPr>
          <p:nvPr>
            <p:ph type="body" idx="1"/>
          </p:nvPr>
        </p:nvSpPr>
        <p:spPr/>
        <p:txBody>
          <a:bodyPr>
            <a:normAutofit/>
          </a:bodyPr>
          <a:lstStyle/>
          <a:p>
            <a:pPr algn="ctr"/>
            <a:r>
              <a:rPr lang="en-US" dirty="0" smtClean="0">
                <a:latin typeface="Berlin Sans FB" pitchFamily="34" charset="0"/>
              </a:rPr>
              <a:t>EDUCATION</a:t>
            </a:r>
            <a:endParaRPr lang="en-US" dirty="0">
              <a:latin typeface="Berlin Sans FB" pitchFamily="34" charset="0"/>
            </a:endParaRPr>
          </a:p>
          <a:p>
            <a:endParaRPr lang="en-US" dirty="0"/>
          </a:p>
        </p:txBody>
      </p:sp>
      <p:sp>
        <p:nvSpPr>
          <p:cNvPr id="7" name="Content Placeholder 6"/>
          <p:cNvSpPr>
            <a:spLocks noGrp="1"/>
          </p:cNvSpPr>
          <p:nvPr>
            <p:ph sz="half" idx="2"/>
          </p:nvPr>
        </p:nvSpPr>
        <p:spPr>
          <a:xfrm>
            <a:off x="152400" y="2174875"/>
            <a:ext cx="4419600" cy="3951288"/>
          </a:xfrm>
        </p:spPr>
        <p:txBody>
          <a:bodyPr>
            <a:normAutofit/>
          </a:bodyPr>
          <a:lstStyle/>
          <a:p>
            <a:r>
              <a:rPr lang="en-US" sz="1400" dirty="0" smtClean="0">
                <a:latin typeface="Arial" pitchFamily="34" charset="0"/>
              </a:rPr>
              <a:t>June 2012, began attending the Doctor of Education (</a:t>
            </a:r>
            <a:r>
              <a:rPr lang="en-US" sz="1400" dirty="0" err="1" smtClean="0">
                <a:latin typeface="Arial" pitchFamily="34" charset="0"/>
              </a:rPr>
              <a:t>Ed.D</a:t>
            </a:r>
            <a:r>
              <a:rPr lang="en-US" sz="1400" dirty="0" smtClean="0">
                <a:latin typeface="Arial" pitchFamily="34" charset="0"/>
              </a:rPr>
              <a:t>) Executive Degree Program in Educational Administration at Dowling College</a:t>
            </a:r>
          </a:p>
          <a:p>
            <a:endParaRPr lang="en-US" sz="1400" dirty="0" smtClean="0">
              <a:latin typeface="Arial" pitchFamily="34" charset="0"/>
            </a:endParaRPr>
          </a:p>
          <a:p>
            <a:r>
              <a:rPr lang="en-US" sz="1400" dirty="0" smtClean="0">
                <a:latin typeface="Arial" pitchFamily="34" charset="0"/>
              </a:rPr>
              <a:t>Doctoral courses in Higher Education at Walden University </a:t>
            </a:r>
          </a:p>
          <a:p>
            <a:endParaRPr lang="en-US" sz="1400" dirty="0">
              <a:latin typeface="Arial" pitchFamily="34" charset="0"/>
            </a:endParaRPr>
          </a:p>
          <a:p>
            <a:r>
              <a:rPr lang="en-US" sz="1400" dirty="0" smtClean="0">
                <a:latin typeface="Arial" pitchFamily="34" charset="0"/>
              </a:rPr>
              <a:t>Master of Science in Adolescence Education</a:t>
            </a:r>
          </a:p>
          <a:p>
            <a:pPr marL="0" indent="0">
              <a:buNone/>
            </a:pPr>
            <a:r>
              <a:rPr lang="en-US" sz="1400" dirty="0">
                <a:latin typeface="Arial" pitchFamily="34" charset="0"/>
              </a:rPr>
              <a:t> </a:t>
            </a:r>
            <a:r>
              <a:rPr lang="en-US" sz="1400" dirty="0" smtClean="0">
                <a:latin typeface="Arial" pitchFamily="34" charset="0"/>
              </a:rPr>
              <a:t>      Concentration in Business at Dowling College</a:t>
            </a:r>
          </a:p>
          <a:p>
            <a:endParaRPr lang="en-US" sz="1400" dirty="0">
              <a:latin typeface="Arial" pitchFamily="34" charset="0"/>
            </a:endParaRPr>
          </a:p>
          <a:p>
            <a:r>
              <a:rPr lang="en-US" sz="1400" dirty="0" smtClean="0">
                <a:latin typeface="Arial" pitchFamily="34" charset="0"/>
              </a:rPr>
              <a:t>Bachelor’s of Science in Business Administration</a:t>
            </a:r>
          </a:p>
          <a:p>
            <a:pPr marL="0" indent="0">
              <a:buNone/>
            </a:pPr>
            <a:r>
              <a:rPr lang="en-US" sz="1400" dirty="0">
                <a:latin typeface="Arial" pitchFamily="34" charset="0"/>
              </a:rPr>
              <a:t> </a:t>
            </a:r>
            <a:r>
              <a:rPr lang="en-US" sz="1400" dirty="0" smtClean="0">
                <a:latin typeface="Arial" pitchFamily="34" charset="0"/>
              </a:rPr>
              <a:t>      Minor in Economics at St. Joseph’s College</a:t>
            </a:r>
          </a:p>
          <a:p>
            <a:pPr marL="0" indent="0">
              <a:buNone/>
            </a:pPr>
            <a:endParaRPr lang="en-US" sz="1400" dirty="0">
              <a:latin typeface="Arial" pitchFamily="34" charset="0"/>
            </a:endParaRPr>
          </a:p>
          <a:p>
            <a:pPr marL="0" indent="0">
              <a:buNone/>
            </a:pPr>
            <a:endParaRPr lang="en-US" sz="1400" dirty="0" smtClean="0">
              <a:latin typeface="Arial" pitchFamily="34" charset="0"/>
            </a:endParaRPr>
          </a:p>
        </p:txBody>
      </p:sp>
      <p:sp>
        <p:nvSpPr>
          <p:cNvPr id="8" name="Text Placeholder 7"/>
          <p:cNvSpPr>
            <a:spLocks noGrp="1"/>
          </p:cNvSpPr>
          <p:nvPr>
            <p:ph type="body" sz="quarter" idx="3"/>
          </p:nvPr>
        </p:nvSpPr>
        <p:spPr>
          <a:xfrm>
            <a:off x="4645025" y="1535113"/>
            <a:ext cx="4270375" cy="639762"/>
          </a:xfrm>
        </p:spPr>
        <p:txBody>
          <a:bodyPr>
            <a:normAutofit fontScale="92500"/>
          </a:bodyPr>
          <a:lstStyle/>
          <a:p>
            <a:pPr algn="ctr"/>
            <a:r>
              <a:rPr lang="en-US" dirty="0">
                <a:latin typeface="Berlin Sans FB" pitchFamily="34" charset="0"/>
              </a:rPr>
              <a:t>PROFESSIONAL EXPERIENCE</a:t>
            </a:r>
          </a:p>
          <a:p>
            <a:endParaRPr lang="en-US" dirty="0"/>
          </a:p>
        </p:txBody>
      </p:sp>
      <p:sp>
        <p:nvSpPr>
          <p:cNvPr id="9" name="Content Placeholder 8"/>
          <p:cNvSpPr>
            <a:spLocks noGrp="1"/>
          </p:cNvSpPr>
          <p:nvPr>
            <p:ph sz="quarter" idx="4"/>
          </p:nvPr>
        </p:nvSpPr>
        <p:spPr/>
        <p:txBody>
          <a:bodyPr>
            <a:normAutofit/>
          </a:bodyPr>
          <a:lstStyle/>
          <a:p>
            <a:r>
              <a:rPr lang="en-US" sz="1400" dirty="0" smtClean="0">
                <a:latin typeface="Arial" pitchFamily="34" charset="0"/>
              </a:rPr>
              <a:t>Owner of a catering company called</a:t>
            </a:r>
          </a:p>
          <a:p>
            <a:pPr marL="0" indent="0">
              <a:buNone/>
            </a:pPr>
            <a:r>
              <a:rPr lang="en-US" sz="1400" dirty="0">
                <a:latin typeface="Arial" pitchFamily="34" charset="0"/>
              </a:rPr>
              <a:t> </a:t>
            </a:r>
            <a:r>
              <a:rPr lang="en-US" sz="1400" dirty="0" smtClean="0">
                <a:latin typeface="Arial" pitchFamily="34" charset="0"/>
              </a:rPr>
              <a:t>      Most Valuable Catering since 2005</a:t>
            </a:r>
          </a:p>
          <a:p>
            <a:pPr marL="0" indent="0">
              <a:buNone/>
            </a:pPr>
            <a:endParaRPr lang="en-US" sz="1400" dirty="0">
              <a:latin typeface="Arial" pitchFamily="34" charset="0"/>
            </a:endParaRPr>
          </a:p>
          <a:p>
            <a:r>
              <a:rPr lang="en-US" sz="1400" dirty="0" smtClean="0">
                <a:latin typeface="Arial" pitchFamily="34" charset="0"/>
              </a:rPr>
              <a:t>Certified NYS Teacher in Business</a:t>
            </a:r>
          </a:p>
          <a:p>
            <a:pPr marL="0" indent="0">
              <a:buNone/>
            </a:pPr>
            <a:endParaRPr lang="en-US" sz="1400" dirty="0" smtClean="0">
              <a:latin typeface="Arial" pitchFamily="34" charset="0"/>
            </a:endParaRPr>
          </a:p>
          <a:p>
            <a:r>
              <a:rPr lang="en-US" sz="1400" dirty="0" smtClean="0">
                <a:latin typeface="Arial" pitchFamily="34" charset="0"/>
              </a:rPr>
              <a:t>Leave replacement at Islip High School</a:t>
            </a:r>
          </a:p>
          <a:p>
            <a:endParaRPr lang="en-US" sz="1400" dirty="0">
              <a:latin typeface="Arial" pitchFamily="34" charset="0"/>
            </a:endParaRPr>
          </a:p>
          <a:p>
            <a:r>
              <a:rPr lang="en-US" sz="1400" dirty="0" smtClean="0">
                <a:latin typeface="Arial" pitchFamily="34" charset="0"/>
              </a:rPr>
              <a:t>Substitute teacher at Islip UFD and </a:t>
            </a:r>
            <a:r>
              <a:rPr lang="en-US" sz="1400" dirty="0" err="1" smtClean="0">
                <a:latin typeface="Arial" pitchFamily="34" charset="0"/>
              </a:rPr>
              <a:t>Connetquot</a:t>
            </a:r>
            <a:r>
              <a:rPr lang="en-US" sz="1400" dirty="0" smtClean="0">
                <a:latin typeface="Arial" pitchFamily="34" charset="0"/>
              </a:rPr>
              <a:t> UFD.</a:t>
            </a:r>
          </a:p>
          <a:p>
            <a:endParaRPr lang="en-US" sz="1400" dirty="0">
              <a:latin typeface="Arial" pitchFamily="34" charset="0"/>
            </a:endParaRPr>
          </a:p>
          <a:p>
            <a:r>
              <a:rPr lang="en-US" sz="1400" dirty="0" smtClean="0">
                <a:latin typeface="Arial" pitchFamily="34" charset="0"/>
              </a:rPr>
              <a:t>Certificate in Work-based learning</a:t>
            </a:r>
          </a:p>
          <a:p>
            <a:endParaRPr lang="en-US" sz="1400" dirty="0">
              <a:latin typeface="Arial" pitchFamily="34" charset="0"/>
            </a:endParaRPr>
          </a:p>
          <a:p>
            <a:r>
              <a:rPr lang="en-US" sz="1400" dirty="0" smtClean="0">
                <a:latin typeface="Arial" pitchFamily="34" charset="0"/>
              </a:rPr>
              <a:t>Educational Committee for the Rose Brucia Education Foundation “reducing child abductions”</a:t>
            </a:r>
            <a:endParaRPr lang="en-US" sz="1400" dirty="0">
              <a:latin typeface="Arial" pitchFamily="34" charset="0"/>
            </a:endParaRPr>
          </a:p>
        </p:txBody>
      </p:sp>
    </p:spTree>
    <p:custDataLst>
      <p:tags r:id="rId1"/>
    </p:custDataLst>
    <p:extLst>
      <p:ext uri="{BB962C8B-B14F-4D97-AF65-F5344CB8AC3E}">
        <p14:creationId xmlns:p14="http://schemas.microsoft.com/office/powerpoint/2010/main" val="1105762764"/>
      </p:ext>
    </p:extLst>
  </p:cSld>
  <p:clrMapOvr>
    <a:masterClrMapping/>
  </p:clrMapOvr>
  <mc:AlternateContent xmlns:mc="http://schemas.openxmlformats.org/markup-compatibility/2006" xmlns:p14="http://schemas.microsoft.com/office/powerpoint/2010/main">
    <mc:Choice Requires="p14">
      <p:transition spd="slow" p14:dur="2000" advTm="35359"/>
    </mc:Choice>
    <mc:Fallback xmlns="">
      <p:transition spd="slow" advTm="35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5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500"/>
                                        <p:tgtEl>
                                          <p:spTgt spid="7">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Effect transition="in" filter="fade">
                                      <p:cBhvr>
                                        <p:cTn id="50" dur="500"/>
                                        <p:tgtEl>
                                          <p:spTgt spid="7">
                                            <p:txEl>
                                              <p:pRg st="8" end="8"/>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fade">
                                      <p:cBhvr>
                                        <p:cTn id="53" dur="5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500"/>
                                        <p:tgtEl>
                                          <p:spTgt spid="9">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fade">
                                      <p:cBhvr>
                                        <p:cTn id="63" dur="500"/>
                                        <p:tgtEl>
                                          <p:spTgt spid="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txEl>
                                              <p:pRg st="5" end="5"/>
                                            </p:txEl>
                                          </p:spTgt>
                                        </p:tgtEl>
                                        <p:attrNameLst>
                                          <p:attrName>style.visibility</p:attrName>
                                        </p:attrNameLst>
                                      </p:cBhvr>
                                      <p:to>
                                        <p:strVal val="visible"/>
                                      </p:to>
                                    </p:set>
                                    <p:animEffect transition="in" filter="fade">
                                      <p:cBhvr>
                                        <p:cTn id="68" dur="500"/>
                                        <p:tgtEl>
                                          <p:spTgt spid="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xEl>
                                              <p:pRg st="7" end="7"/>
                                            </p:txEl>
                                          </p:spTgt>
                                        </p:tgtEl>
                                        <p:attrNameLst>
                                          <p:attrName>style.visibility</p:attrName>
                                        </p:attrNameLst>
                                      </p:cBhvr>
                                      <p:to>
                                        <p:strVal val="visible"/>
                                      </p:to>
                                    </p:set>
                                    <p:animEffect transition="in" filter="fade">
                                      <p:cBhvr>
                                        <p:cTn id="73" dur="500"/>
                                        <p:tgtEl>
                                          <p:spTgt spid="9">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xEl>
                                              <p:pRg st="9" end="9"/>
                                            </p:txEl>
                                          </p:spTgt>
                                        </p:tgtEl>
                                        <p:attrNameLst>
                                          <p:attrName>style.visibility</p:attrName>
                                        </p:attrNameLst>
                                      </p:cBhvr>
                                      <p:to>
                                        <p:strVal val="visible"/>
                                      </p:to>
                                    </p:set>
                                    <p:animEffect transition="in" filter="fade">
                                      <p:cBhvr>
                                        <p:cTn id="78" dur="500"/>
                                        <p:tgtEl>
                                          <p:spTgt spid="9">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
                                            <p:txEl>
                                              <p:pRg st="11" end="11"/>
                                            </p:txEl>
                                          </p:spTgt>
                                        </p:tgtEl>
                                        <p:attrNameLst>
                                          <p:attrName>style.visibility</p:attrName>
                                        </p:attrNameLst>
                                      </p:cBhvr>
                                      <p:to>
                                        <p:strVal val="visible"/>
                                      </p:to>
                                    </p:set>
                                    <p:animEffect transition="in" filter="fade">
                                      <p:cBhvr>
                                        <p:cTn id="83"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7" grpId="0" uiExpand="1" build="p"/>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hlinkClick r:id="rId3"/>
              </a:rPr>
              <a:t>SITE 2013</a:t>
            </a:r>
            <a:r>
              <a:rPr lang="en-US" dirty="0" smtClean="0"/>
              <a:t/>
            </a:r>
            <a:br>
              <a:rPr lang="en-US" dirty="0" smtClean="0"/>
            </a:br>
            <a:r>
              <a:rPr lang="en-US" sz="1600" dirty="0" smtClean="0"/>
              <a:t>Society for Information Technology and Teacher Education</a:t>
            </a:r>
            <a:endParaRPr lang="en-US" dirty="0"/>
          </a:p>
        </p:txBody>
      </p:sp>
      <p:sp>
        <p:nvSpPr>
          <p:cNvPr id="3" name="Content Placeholder 2"/>
          <p:cNvSpPr>
            <a:spLocks noGrp="1"/>
          </p:cNvSpPr>
          <p:nvPr>
            <p:ph idx="1"/>
          </p:nvPr>
        </p:nvSpPr>
        <p:spPr>
          <a:xfrm>
            <a:off x="457200" y="2590800"/>
            <a:ext cx="8229600" cy="3505200"/>
          </a:xfrm>
        </p:spPr>
        <p:txBody>
          <a:bodyPr>
            <a:normAutofit/>
          </a:bodyPr>
          <a:lstStyle/>
          <a:p>
            <a:pPr marL="0" indent="0" algn="ctr">
              <a:buNone/>
            </a:pPr>
            <a:r>
              <a:rPr lang="en-US" sz="2800" dirty="0" smtClean="0">
                <a:latin typeface="Arial Black" pitchFamily="34" charset="0"/>
              </a:rPr>
              <a:t>Teaching with Technology:</a:t>
            </a:r>
          </a:p>
          <a:p>
            <a:pPr marL="0" indent="0" algn="ctr">
              <a:buNone/>
            </a:pPr>
            <a:r>
              <a:rPr lang="en-US" sz="2800" dirty="0" smtClean="0">
                <a:latin typeface="Arial Black" pitchFamily="34" charset="0"/>
              </a:rPr>
              <a:t>Engaging Students through 21</a:t>
            </a:r>
            <a:r>
              <a:rPr lang="en-US" sz="2800" baseline="30000" dirty="0" smtClean="0">
                <a:latin typeface="Arial Black" pitchFamily="34" charset="0"/>
              </a:rPr>
              <a:t>st</a:t>
            </a:r>
            <a:r>
              <a:rPr lang="en-US" sz="2800" dirty="0" smtClean="0">
                <a:latin typeface="Arial Black" pitchFamily="34" charset="0"/>
              </a:rPr>
              <a:t> </a:t>
            </a:r>
          </a:p>
          <a:p>
            <a:pPr marL="0" indent="0" algn="ctr">
              <a:buNone/>
            </a:pPr>
            <a:r>
              <a:rPr lang="en-US" sz="2800" dirty="0" smtClean="0">
                <a:latin typeface="Arial Black" pitchFamily="34" charset="0"/>
              </a:rPr>
              <a:t>Century Learning</a:t>
            </a:r>
          </a:p>
          <a:p>
            <a:pPr marL="0" indent="0" algn="ctr">
              <a:buNone/>
            </a:pPr>
            <a:endParaRPr lang="en-US" sz="2800" dirty="0">
              <a:latin typeface="Arial Black" pitchFamily="34" charset="0"/>
            </a:endParaRPr>
          </a:p>
          <a:p>
            <a:pPr marL="0" indent="0" algn="ctr">
              <a:buNone/>
            </a:pPr>
            <a:r>
              <a:rPr lang="en-US" sz="2800" dirty="0" smtClean="0">
                <a:latin typeface="Arial Black" pitchFamily="34" charset="0"/>
              </a:rPr>
              <a:t>March 5</a:t>
            </a:r>
            <a:r>
              <a:rPr lang="en-US" sz="2800" baseline="30000" dirty="0" smtClean="0">
                <a:latin typeface="Arial Black" pitchFamily="34" charset="0"/>
              </a:rPr>
              <a:t>th</a:t>
            </a:r>
            <a:r>
              <a:rPr lang="en-US" sz="2800" dirty="0" smtClean="0">
                <a:latin typeface="Arial Black" pitchFamily="34" charset="0"/>
              </a:rPr>
              <a:t>-9</a:t>
            </a:r>
            <a:r>
              <a:rPr lang="en-US" sz="2800" baseline="30000" dirty="0" smtClean="0">
                <a:latin typeface="Arial Black" pitchFamily="34" charset="0"/>
              </a:rPr>
              <a:t>th</a:t>
            </a:r>
            <a:r>
              <a:rPr lang="en-US" sz="2800" dirty="0" smtClean="0">
                <a:latin typeface="Arial Black" pitchFamily="34" charset="0"/>
              </a:rPr>
              <a:t>, 2012</a:t>
            </a:r>
          </a:p>
          <a:p>
            <a:pPr marL="0" indent="0" algn="ctr">
              <a:buNone/>
            </a:pPr>
            <a:r>
              <a:rPr lang="en-US" sz="2800" dirty="0" smtClean="0">
                <a:latin typeface="Arial Black" pitchFamily="34" charset="0"/>
              </a:rPr>
              <a:t>Austin, Texas</a:t>
            </a:r>
            <a:endParaRPr lang="en-US" sz="2800" dirty="0">
              <a:latin typeface="Arial Black" pitchFamily="34" charset="0"/>
            </a:endParaRPr>
          </a:p>
        </p:txBody>
      </p:sp>
      <p:sp>
        <p:nvSpPr>
          <p:cNvPr id="6" name="Slide Number Placeholder 5"/>
          <p:cNvSpPr>
            <a:spLocks noGrp="1"/>
          </p:cNvSpPr>
          <p:nvPr>
            <p:ph type="sldNum" sz="quarter" idx="12"/>
          </p:nvPr>
        </p:nvSpPr>
        <p:spPr/>
        <p:txBody>
          <a:bodyPr/>
          <a:lstStyle/>
          <a:p>
            <a:fld id="{0F4794BE-3ABA-47D7-B493-F762948879AE}" type="slidenum">
              <a:rPr lang="en-US" smtClean="0"/>
              <a:pPr/>
              <a:t>3</a:t>
            </a:fld>
            <a:endParaRPr lang="en-US" dirty="0"/>
          </a:p>
        </p:txBody>
      </p:sp>
    </p:spTree>
    <p:custDataLst>
      <p:tags r:id="rId1"/>
    </p:custDataLst>
    <p:extLst>
      <p:ext uri="{BB962C8B-B14F-4D97-AF65-F5344CB8AC3E}">
        <p14:creationId xmlns:p14="http://schemas.microsoft.com/office/powerpoint/2010/main" val="4164413602"/>
      </p:ext>
    </p:extLst>
  </p:cSld>
  <p:clrMapOvr>
    <a:masterClrMapping/>
  </p:clrMapOvr>
  <mc:AlternateContent xmlns:mc="http://schemas.openxmlformats.org/markup-compatibility/2006" xmlns:p14="http://schemas.microsoft.com/office/powerpoint/2010/main">
    <mc:Choice Requires="p14">
      <p:transition spd="slow" p14:dur="2000" advTm="9455"/>
    </mc:Choice>
    <mc:Fallback xmlns="">
      <p:transition spd="slow" advTm="94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4800" dirty="0" smtClean="0"/>
              <a:t>Problem Statement</a:t>
            </a:r>
            <a:endParaRPr lang="en-US" sz="4800" dirty="0"/>
          </a:p>
        </p:txBody>
      </p:sp>
      <p:sp>
        <p:nvSpPr>
          <p:cNvPr id="3" name="Content Placeholder 2"/>
          <p:cNvSpPr>
            <a:spLocks noGrp="1"/>
          </p:cNvSpPr>
          <p:nvPr>
            <p:ph idx="1"/>
          </p:nvPr>
        </p:nvSpPr>
        <p:spPr>
          <a:xfrm>
            <a:off x="381000" y="2133600"/>
            <a:ext cx="8458200" cy="3276600"/>
          </a:xfrm>
        </p:spPr>
        <p:txBody>
          <a:bodyPr>
            <a:noAutofit/>
          </a:bodyPr>
          <a:lstStyle/>
          <a:p>
            <a:pPr marL="0" indent="0">
              <a:buNone/>
            </a:pPr>
            <a:r>
              <a:rPr lang="en-US" sz="3800" dirty="0" smtClean="0">
                <a:latin typeface="Bell MT" pitchFamily="18" charset="0"/>
              </a:rPr>
              <a:t>Determining the impact on stranger safety awareness of students grades k-8 </a:t>
            </a:r>
            <a:r>
              <a:rPr lang="en-US" sz="3800" u="sng" dirty="0" smtClean="0">
                <a:latin typeface="Bell MT" pitchFamily="18" charset="0"/>
              </a:rPr>
              <a:t>by the type of a educational program </a:t>
            </a:r>
            <a:r>
              <a:rPr lang="en-US" sz="3800" dirty="0" smtClean="0">
                <a:latin typeface="Bell MT" pitchFamily="18" charset="0"/>
              </a:rPr>
              <a:t>designed specifically to enhance stranger safety skills: </a:t>
            </a:r>
            <a:r>
              <a:rPr lang="en-US" sz="3800" dirty="0" smtClean="0">
                <a:latin typeface="Bell MT" pitchFamily="18" charset="0"/>
                <a:hlinkClick r:id="rId3"/>
              </a:rPr>
              <a:t>The Rose Brucia Educational Foundation</a:t>
            </a:r>
            <a:endParaRPr lang="en-US" sz="3800" dirty="0">
              <a:latin typeface="Bell MT" pitchFamily="18" charset="0"/>
            </a:endParaRPr>
          </a:p>
        </p:txBody>
      </p:sp>
      <p:sp>
        <p:nvSpPr>
          <p:cNvPr id="6" name="Slide Number Placeholder 5"/>
          <p:cNvSpPr>
            <a:spLocks noGrp="1"/>
          </p:cNvSpPr>
          <p:nvPr>
            <p:ph type="sldNum" sz="quarter" idx="12"/>
          </p:nvPr>
        </p:nvSpPr>
        <p:spPr/>
        <p:txBody>
          <a:bodyPr/>
          <a:lstStyle/>
          <a:p>
            <a:fld id="{0F4794BE-3ABA-47D7-B493-F762948879AE}" type="slidenum">
              <a:rPr lang="en-US" smtClean="0"/>
              <a:pPr/>
              <a:t>4</a:t>
            </a:fld>
            <a:endParaRPr lang="en-US" dirty="0"/>
          </a:p>
        </p:txBody>
      </p:sp>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52400"/>
            <a:ext cx="1357937" cy="1705918"/>
          </a:xfrm>
          <a:prstGeom prst="rect">
            <a:avLst/>
          </a:prstGeom>
        </p:spPr>
      </p:pic>
    </p:spTree>
    <p:custDataLst>
      <p:tags r:id="rId1"/>
    </p:custDataLst>
    <p:extLst>
      <p:ext uri="{BB962C8B-B14F-4D97-AF65-F5344CB8AC3E}">
        <p14:creationId xmlns:p14="http://schemas.microsoft.com/office/powerpoint/2010/main" val="1010970721"/>
      </p:ext>
    </p:extLst>
  </p:cSld>
  <p:clrMapOvr>
    <a:masterClrMapping/>
  </p:clrMapOvr>
  <mc:AlternateContent xmlns:mc="http://schemas.openxmlformats.org/markup-compatibility/2006" xmlns:p14="http://schemas.microsoft.com/office/powerpoint/2010/main">
    <mc:Choice Requires="p14">
      <p:transition spd="slow" p14:dur="2000" advTm="21571"/>
    </mc:Choice>
    <mc:Fallback xmlns="">
      <p:transition spd="slow" advTm="2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Two ways </a:t>
            </a:r>
            <a:endParaRPr lang="en-US" sz="5000" dirty="0"/>
          </a:p>
        </p:txBody>
      </p:sp>
      <p:sp>
        <p:nvSpPr>
          <p:cNvPr id="7" name="Text Placeholder 6"/>
          <p:cNvSpPr>
            <a:spLocks noGrp="1"/>
          </p:cNvSpPr>
          <p:nvPr>
            <p:ph type="body" idx="1"/>
          </p:nvPr>
        </p:nvSpPr>
        <p:spPr>
          <a:xfrm>
            <a:off x="457844" y="1295400"/>
            <a:ext cx="4040188" cy="639762"/>
          </a:xfrm>
        </p:spPr>
        <p:txBody>
          <a:bodyPr/>
          <a:lstStyle/>
          <a:p>
            <a:pPr algn="ctr"/>
            <a:r>
              <a:rPr lang="en-US" dirty="0" smtClean="0"/>
              <a:t>PUPPET SHOWS</a:t>
            </a: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844" y="1981200"/>
            <a:ext cx="4040188" cy="2514599"/>
          </a:xfrm>
        </p:spPr>
      </p:pic>
      <p:sp>
        <p:nvSpPr>
          <p:cNvPr id="9" name="Text Placeholder 8"/>
          <p:cNvSpPr>
            <a:spLocks noGrp="1"/>
          </p:cNvSpPr>
          <p:nvPr>
            <p:ph type="body" sz="quarter" idx="3"/>
          </p:nvPr>
        </p:nvSpPr>
        <p:spPr>
          <a:xfrm>
            <a:off x="4648200" y="1295400"/>
            <a:ext cx="4041775" cy="639762"/>
          </a:xfrm>
        </p:spPr>
        <p:txBody>
          <a:bodyPr>
            <a:normAutofit fontScale="92500"/>
          </a:bodyPr>
          <a:lstStyle/>
          <a:p>
            <a:pPr algn="ctr"/>
            <a:r>
              <a:rPr lang="en-US" dirty="0" smtClean="0"/>
              <a:t>EDUCATIONAL CURRICULUM</a:t>
            </a:r>
            <a:endParaRPr lang="en-US" dirty="0"/>
          </a:p>
        </p:txBody>
      </p:sp>
      <p:pic>
        <p:nvPicPr>
          <p:cNvPr id="4" name="Content Placeholder 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97635" y="1981200"/>
            <a:ext cx="3768329" cy="2512219"/>
          </a:xfrm>
        </p:spPr>
      </p:pic>
      <p:sp>
        <p:nvSpPr>
          <p:cNvPr id="6" name="Slide Number Placeholder 5"/>
          <p:cNvSpPr>
            <a:spLocks noGrp="1"/>
          </p:cNvSpPr>
          <p:nvPr>
            <p:ph type="sldNum" sz="quarter" idx="12"/>
          </p:nvPr>
        </p:nvSpPr>
        <p:spPr/>
        <p:txBody>
          <a:bodyPr/>
          <a:lstStyle/>
          <a:p>
            <a:fld id="{0F4794BE-3ABA-47D7-B493-F762948879AE}" type="slidenum">
              <a:rPr lang="en-US" smtClean="0"/>
              <a:pPr/>
              <a:t>5</a:t>
            </a:fld>
            <a:endParaRPr lang="en-US" dirty="0"/>
          </a:p>
        </p:txBody>
      </p:sp>
      <p:sp>
        <p:nvSpPr>
          <p:cNvPr id="5" name="TextBox 4"/>
          <p:cNvSpPr txBox="1"/>
          <p:nvPr/>
        </p:nvSpPr>
        <p:spPr>
          <a:xfrm>
            <a:off x="4671204" y="4593030"/>
            <a:ext cx="4267200" cy="1938992"/>
          </a:xfrm>
          <a:prstGeom prst="rect">
            <a:avLst/>
          </a:prstGeom>
          <a:noFill/>
        </p:spPr>
        <p:txBody>
          <a:bodyPr wrap="square" rtlCol="0">
            <a:spAutoFit/>
          </a:bodyPr>
          <a:lstStyle/>
          <a:p>
            <a:r>
              <a:rPr lang="en-US" sz="2000" dirty="0"/>
              <a:t>The educational committee instruct parents about how to review the information presented in the classroom to reinforce the messages of Awareness, Safety &amp; </a:t>
            </a:r>
            <a:r>
              <a:rPr lang="en-US" sz="2000" dirty="0" smtClean="0"/>
              <a:t>Trust to their child.</a:t>
            </a:r>
            <a:endParaRPr lang="en-US" sz="2000" dirty="0"/>
          </a:p>
        </p:txBody>
      </p:sp>
      <p:sp>
        <p:nvSpPr>
          <p:cNvPr id="12" name="TextBox 11"/>
          <p:cNvSpPr txBox="1"/>
          <p:nvPr/>
        </p:nvSpPr>
        <p:spPr>
          <a:xfrm>
            <a:off x="304800" y="4572000"/>
            <a:ext cx="4366404" cy="1754326"/>
          </a:xfrm>
          <a:prstGeom prst="rect">
            <a:avLst/>
          </a:prstGeom>
          <a:noFill/>
        </p:spPr>
        <p:txBody>
          <a:bodyPr wrap="square" rtlCol="0">
            <a:spAutoFit/>
          </a:bodyPr>
          <a:lstStyle/>
          <a:p>
            <a:r>
              <a:rPr lang="en-US" dirty="0"/>
              <a:t>The Foundation presents two short puppet shows, written by the Community Health Department of Good Samaritan Hospital Medical Center, focusing on simple, realistic tips for children that educate and empower young minds.</a:t>
            </a:r>
          </a:p>
        </p:txBody>
      </p:sp>
    </p:spTree>
    <p:extLst>
      <p:ext uri="{BB962C8B-B14F-4D97-AF65-F5344CB8AC3E}">
        <p14:creationId xmlns:p14="http://schemas.microsoft.com/office/powerpoint/2010/main" val="530080013"/>
      </p:ext>
    </p:extLst>
  </p:cSld>
  <p:clrMapOvr>
    <a:masterClrMapping/>
  </p:clrMapOvr>
  <mc:AlternateContent xmlns:mc="http://schemas.openxmlformats.org/markup-compatibility/2006" xmlns:p14="http://schemas.microsoft.com/office/powerpoint/2010/main">
    <mc:Choice Requires="p14">
      <p:transition spd="slow" p14:dur="2000" advTm="19281"/>
    </mc:Choice>
    <mc:Fallback xmlns="">
      <p:transition spd="slow" advTm="192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Literature Review</a:t>
            </a:r>
            <a:endParaRPr lang="en-US" sz="5000" dirty="0"/>
          </a:p>
        </p:txBody>
      </p:sp>
      <p:sp>
        <p:nvSpPr>
          <p:cNvPr id="3" name="Content Placeholder 2"/>
          <p:cNvSpPr>
            <a:spLocks noGrp="1"/>
          </p:cNvSpPr>
          <p:nvPr>
            <p:ph idx="1"/>
          </p:nvPr>
        </p:nvSpPr>
        <p:spPr>
          <a:xfrm>
            <a:off x="457200" y="1752600"/>
            <a:ext cx="8229600" cy="4191000"/>
          </a:xfrm>
        </p:spPr>
        <p:txBody>
          <a:bodyPr>
            <a:normAutofit fontScale="70000" lnSpcReduction="20000"/>
          </a:bodyPr>
          <a:lstStyle/>
          <a:p>
            <a:r>
              <a:rPr lang="en-US" sz="2900" dirty="0" smtClean="0">
                <a:latin typeface="Book Antiqua" pitchFamily="18" charset="0"/>
              </a:rPr>
              <a:t>“The Rose Brucia Stranger Safety Awareness Program is a free educational curriculum designed to provide vital, proactive stranger safety awareness techniques to elementary-aged children. The program includes single-concept video shorts in conjunction with suggested lesson plans, written by teachers, for teachers, to actively involve children in their own safety as it relates to strangers “(Education Letter,  2012). </a:t>
            </a:r>
          </a:p>
          <a:p>
            <a:endParaRPr lang="en-US" sz="2400" dirty="0">
              <a:latin typeface="Book Antiqua" pitchFamily="18" charset="0"/>
            </a:endParaRPr>
          </a:p>
          <a:p>
            <a:r>
              <a:rPr lang="en-US" sz="2900" dirty="0" smtClean="0">
                <a:latin typeface="Book Antiqua" pitchFamily="18" charset="0"/>
              </a:rPr>
              <a:t>“Tim Bishop, New York Representative, says we </a:t>
            </a:r>
            <a:r>
              <a:rPr lang="en-US" sz="2900" dirty="0">
                <a:latin typeface="Book Antiqua" pitchFamily="18" charset="0"/>
              </a:rPr>
              <a:t>send our kids off to school, or when they walk home from whatever it is they’re doing after school, we want to have a sense of confidence that they’re safe. We also want them to know and have the tools that they need. I have great hope in the impact [this program] will have for thousands and thousands of </a:t>
            </a:r>
            <a:r>
              <a:rPr lang="en-US" sz="2900" dirty="0" smtClean="0">
                <a:latin typeface="Book Antiqua" pitchFamily="18" charset="0"/>
              </a:rPr>
              <a:t>families” (Sachem Patch, 2011).</a:t>
            </a:r>
            <a:endParaRPr lang="en-US" sz="2900" dirty="0">
              <a:latin typeface="Book Antiqua" pitchFamily="18" charset="0"/>
            </a:endParaRPr>
          </a:p>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6</a:t>
            </a:fld>
            <a:endParaRPr lang="en-US" dirty="0"/>
          </a:p>
        </p:txBody>
      </p:sp>
    </p:spTree>
    <p:custDataLst>
      <p:tags r:id="rId1"/>
    </p:custDataLst>
    <p:extLst>
      <p:ext uri="{BB962C8B-B14F-4D97-AF65-F5344CB8AC3E}">
        <p14:creationId xmlns:p14="http://schemas.microsoft.com/office/powerpoint/2010/main" val="3956006361"/>
      </p:ext>
    </p:extLst>
  </p:cSld>
  <p:clrMapOvr>
    <a:masterClrMapping/>
  </p:clrMapOvr>
  <mc:AlternateContent xmlns:mc="http://schemas.openxmlformats.org/markup-compatibility/2006" xmlns:p14="http://schemas.microsoft.com/office/powerpoint/2010/main">
    <mc:Choice Requires="p14">
      <p:transition spd="slow" p14:dur="2000" advTm="18369"/>
    </mc:Choice>
    <mc:Fallback xmlns="">
      <p:transition spd="slow" advTm="18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Literature Review</a:t>
            </a:r>
            <a:endParaRPr lang="en-US" sz="5000" dirty="0"/>
          </a:p>
        </p:txBody>
      </p:sp>
      <p:sp>
        <p:nvSpPr>
          <p:cNvPr id="3" name="Content Placeholder 2"/>
          <p:cNvSpPr>
            <a:spLocks noGrp="1"/>
          </p:cNvSpPr>
          <p:nvPr>
            <p:ph idx="1"/>
          </p:nvPr>
        </p:nvSpPr>
        <p:spPr>
          <a:xfrm>
            <a:off x="457200" y="1524000"/>
            <a:ext cx="8229600" cy="4830763"/>
          </a:xfrm>
        </p:spPr>
        <p:txBody>
          <a:bodyPr>
            <a:normAutofit lnSpcReduction="10000"/>
          </a:bodyPr>
          <a:lstStyle/>
          <a:p>
            <a:r>
              <a:rPr lang="en-US" sz="2400" dirty="0" smtClean="0">
                <a:latin typeface="+mj-lt"/>
              </a:rPr>
              <a:t>“</a:t>
            </a:r>
            <a:r>
              <a:rPr lang="en-US" sz="2400" dirty="0">
                <a:latin typeface="+mj-lt"/>
              </a:rPr>
              <a:t>The Stranger Safety Awareness Program, focuses on three fundamental concepts: Awareness, Safety and Trust. Utilizing </a:t>
            </a:r>
            <a:r>
              <a:rPr lang="en-US" sz="2400" i="1" dirty="0">
                <a:latin typeface="+mj-lt"/>
              </a:rPr>
              <a:t>Health and Safety Standards</a:t>
            </a:r>
            <a:r>
              <a:rPr lang="en-US" sz="2400" dirty="0">
                <a:latin typeface="+mj-lt"/>
              </a:rPr>
              <a:t> established by New York State, the program is designed to reflect these principals consistently throughout all the lessons. The core messages are presented in simple DVD format with individual lesson plans written around each show. They are designed to deliver vital stranger safety concepts to children in a non-threatening, yet thought provoking manner. Each lesson plan includes a checklist of short-term and long-term objectives for the teacher to use as a guide, a list of materials needed to teach each lesson as well as summary statements and suggested homework assignments</a:t>
            </a:r>
            <a:r>
              <a:rPr lang="en-US" sz="2400" dirty="0" smtClean="0">
                <a:latin typeface="+mj-lt"/>
              </a:rPr>
              <a:t>.” (</a:t>
            </a:r>
            <a:r>
              <a:rPr lang="en-US" sz="2400" dirty="0" err="1" smtClean="0">
                <a:latin typeface="+mj-lt"/>
              </a:rPr>
              <a:t>Barbis</a:t>
            </a:r>
            <a:r>
              <a:rPr lang="en-US" sz="2400" dirty="0" smtClean="0">
                <a:latin typeface="+mj-lt"/>
              </a:rPr>
              <a:t>)</a:t>
            </a:r>
            <a:endParaRPr lang="en-US" sz="2400" dirty="0" smtClean="0">
              <a:latin typeface="Book Antiqua" pitchFamily="18" charset="0"/>
            </a:endParaRPr>
          </a:p>
          <a:p>
            <a:endParaRPr lang="en-US" sz="2400" dirty="0">
              <a:latin typeface="Book Antiqua" pitchFamily="18" charset="0"/>
            </a:endParaRPr>
          </a:p>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7</a:t>
            </a:fld>
            <a:endParaRPr lang="en-US" dirty="0"/>
          </a:p>
        </p:txBody>
      </p:sp>
    </p:spTree>
    <p:custDataLst>
      <p:tags r:id="rId1"/>
    </p:custDataLst>
    <p:extLst>
      <p:ext uri="{BB962C8B-B14F-4D97-AF65-F5344CB8AC3E}">
        <p14:creationId xmlns:p14="http://schemas.microsoft.com/office/powerpoint/2010/main" val="2219428232"/>
      </p:ext>
    </p:extLst>
  </p:cSld>
  <p:clrMapOvr>
    <a:masterClrMapping/>
  </p:clrMapOvr>
  <mc:AlternateContent xmlns:mc="http://schemas.openxmlformats.org/markup-compatibility/2006" xmlns:p14="http://schemas.microsoft.com/office/powerpoint/2010/main">
    <mc:Choice Requires="p14">
      <p:transition spd="slow" p14:dur="2000" advTm="33015"/>
    </mc:Choice>
    <mc:Fallback xmlns="">
      <p:transition spd="slow" advTm="33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Literature Review</a:t>
            </a:r>
            <a:endParaRPr lang="en-US" sz="5000" dirty="0"/>
          </a:p>
        </p:txBody>
      </p:sp>
      <p:sp>
        <p:nvSpPr>
          <p:cNvPr id="3" name="Content Placeholder 2"/>
          <p:cNvSpPr>
            <a:spLocks noGrp="1"/>
          </p:cNvSpPr>
          <p:nvPr>
            <p:ph idx="1"/>
          </p:nvPr>
        </p:nvSpPr>
        <p:spPr>
          <a:xfrm>
            <a:off x="457200" y="1600200"/>
            <a:ext cx="8382000" cy="4525963"/>
          </a:xfrm>
        </p:spPr>
        <p:txBody>
          <a:bodyPr>
            <a:normAutofit/>
          </a:bodyPr>
          <a:lstStyle/>
          <a:p>
            <a:r>
              <a:rPr lang="en-US" sz="1800" dirty="0" smtClean="0">
                <a:latin typeface="Book Antiqua" pitchFamily="18" charset="0"/>
              </a:rPr>
              <a:t>Sometimes there are people who trick or hurt others. No one has the right to do that to you. So use these rule:</a:t>
            </a:r>
            <a:r>
              <a:rPr lang="en-US" sz="1800" dirty="0">
                <a:latin typeface="Book Antiqua" pitchFamily="18" charset="0"/>
              </a:rPr>
              <a:t> </a:t>
            </a:r>
            <a:r>
              <a:rPr lang="en-US" sz="1800" dirty="0" smtClean="0">
                <a:latin typeface="Book Antiqua" pitchFamily="18" charset="0"/>
              </a:rPr>
              <a:t>1. Check first with my parents, guardians, or other trusted adults before going anywhere, helping anyone, accepting anything, or getting in a car. </a:t>
            </a:r>
            <a:endParaRPr lang="en-US" sz="1800" dirty="0">
              <a:latin typeface="Book Antiqua" pitchFamily="18" charset="0"/>
            </a:endParaRPr>
          </a:p>
          <a:p>
            <a:pPr marL="0" indent="0">
              <a:buNone/>
            </a:pPr>
            <a:r>
              <a:rPr lang="en-US" sz="1800" dirty="0" smtClean="0">
                <a:latin typeface="Book Antiqua" pitchFamily="18" charset="0"/>
              </a:rPr>
              <a:t>     2. I take a friend with me when going places or playing outside.</a:t>
            </a:r>
          </a:p>
          <a:p>
            <a:pPr marL="0" indent="0">
              <a:buNone/>
            </a:pPr>
            <a:r>
              <a:rPr lang="en-US" sz="1800" dirty="0">
                <a:latin typeface="Book Antiqua" pitchFamily="18" charset="0"/>
              </a:rPr>
              <a:t> </a:t>
            </a:r>
            <a:r>
              <a:rPr lang="en-US" sz="1800" dirty="0" smtClean="0">
                <a:latin typeface="Book Antiqua" pitchFamily="18" charset="0"/>
              </a:rPr>
              <a:t>    3. I TELL people ‘NO’ if they try and touch me or hurt me.</a:t>
            </a:r>
          </a:p>
          <a:p>
            <a:pPr marL="0" indent="0">
              <a:buNone/>
            </a:pPr>
            <a:r>
              <a:rPr lang="en-US" sz="1800" dirty="0">
                <a:latin typeface="Book Antiqua" pitchFamily="18" charset="0"/>
              </a:rPr>
              <a:t> </a:t>
            </a:r>
            <a:r>
              <a:rPr lang="en-US" sz="1800" dirty="0" smtClean="0">
                <a:latin typeface="Book Antiqua" pitchFamily="18" charset="0"/>
              </a:rPr>
              <a:t>    4. I TELL my trusted adult if anything makes me feel sad, scared, or              </a:t>
            </a:r>
          </a:p>
          <a:p>
            <a:pPr marL="0" indent="0">
              <a:buNone/>
            </a:pPr>
            <a:r>
              <a:rPr lang="en-US" sz="1800" dirty="0">
                <a:latin typeface="Book Antiqua" pitchFamily="18" charset="0"/>
              </a:rPr>
              <a:t> </a:t>
            </a:r>
            <a:r>
              <a:rPr lang="en-US" sz="1800" dirty="0" smtClean="0">
                <a:latin typeface="Book Antiqua" pitchFamily="18" charset="0"/>
              </a:rPr>
              <a:t>        confused (National Center for Missing and Exploited Children, 2010).</a:t>
            </a:r>
          </a:p>
          <a:p>
            <a:r>
              <a:rPr lang="en-US" sz="1800" dirty="0" smtClean="0">
                <a:latin typeface="Book Antiqua" pitchFamily="18" charset="0"/>
              </a:rPr>
              <a:t>“Determine whether traditional child safety messages are effective or adequate. Examines the three basic premises underlying child safety messages—stranger danger, being a tattletale, and respecting adults—and how they may make children move vulnerable rather than less” (Allen, 1998)</a:t>
            </a:r>
          </a:p>
        </p:txBody>
      </p:sp>
      <p:sp>
        <p:nvSpPr>
          <p:cNvPr id="6" name="Slide Number Placeholder 5"/>
          <p:cNvSpPr>
            <a:spLocks noGrp="1"/>
          </p:cNvSpPr>
          <p:nvPr>
            <p:ph type="sldNum" sz="quarter" idx="12"/>
          </p:nvPr>
        </p:nvSpPr>
        <p:spPr/>
        <p:txBody>
          <a:bodyPr/>
          <a:lstStyle/>
          <a:p>
            <a:fld id="{0F4794BE-3ABA-47D7-B493-F762948879AE}" type="slidenum">
              <a:rPr lang="en-US" smtClean="0"/>
              <a:pPr/>
              <a:t>8</a:t>
            </a:fld>
            <a:endParaRPr lang="en-US" dirty="0"/>
          </a:p>
        </p:txBody>
      </p:sp>
    </p:spTree>
    <p:custDataLst>
      <p:tags r:id="rId1"/>
    </p:custDataLst>
    <p:extLst>
      <p:ext uri="{BB962C8B-B14F-4D97-AF65-F5344CB8AC3E}">
        <p14:creationId xmlns:p14="http://schemas.microsoft.com/office/powerpoint/2010/main" val="1032607062"/>
      </p:ext>
    </p:extLst>
  </p:cSld>
  <p:clrMapOvr>
    <a:masterClrMapping/>
  </p:clrMapOvr>
  <mc:AlternateContent xmlns:mc="http://schemas.openxmlformats.org/markup-compatibility/2006" xmlns:p14="http://schemas.microsoft.com/office/powerpoint/2010/main">
    <mc:Choice Requires="p14">
      <p:transition spd="slow" p14:dur="2000" advTm="15486"/>
    </mc:Choice>
    <mc:Fallback xmlns="">
      <p:transition spd="slow" advTm="154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lnSpcReduction="10000"/>
          </a:bodyPr>
          <a:lstStyle/>
          <a:p>
            <a:r>
              <a:rPr lang="en-US" dirty="0" smtClean="0"/>
              <a:t>Sample: parents and students (k-8)</a:t>
            </a:r>
          </a:p>
          <a:p>
            <a:r>
              <a:rPr lang="en-US" dirty="0" smtClean="0"/>
              <a:t>Training: </a:t>
            </a:r>
          </a:p>
          <a:p>
            <a:pPr marL="0" indent="0">
              <a:buNone/>
            </a:pPr>
            <a:r>
              <a:rPr lang="en-US" dirty="0" smtClean="0"/>
              <a:t>Pre-post test on puppet shows for students</a:t>
            </a:r>
          </a:p>
          <a:p>
            <a:pPr marL="0" indent="0">
              <a:buNone/>
            </a:pPr>
            <a:r>
              <a:rPr lang="en-US" dirty="0" smtClean="0"/>
              <a:t>Students handed coloring books with stranger safety theme </a:t>
            </a:r>
          </a:p>
          <a:p>
            <a:pPr marL="0" indent="0">
              <a:buNone/>
            </a:pPr>
            <a:r>
              <a:rPr lang="en-US" dirty="0" smtClean="0"/>
              <a:t>Parents given material to go over with children after child-parent video presentation</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9</a:t>
            </a:fld>
            <a:endParaRPr lang="en-US" dirty="0"/>
          </a:p>
        </p:txBody>
      </p:sp>
    </p:spTree>
    <p:extLst>
      <p:ext uri="{BB962C8B-B14F-4D97-AF65-F5344CB8AC3E}">
        <p14:creationId xmlns:p14="http://schemas.microsoft.com/office/powerpoint/2010/main" val="2856553796"/>
      </p:ext>
    </p:extLst>
  </p:cSld>
  <p:clrMapOvr>
    <a:masterClrMapping/>
  </p:clrMapOvr>
  <mc:AlternateContent xmlns:mc="http://schemas.openxmlformats.org/markup-compatibility/2006" xmlns:p14="http://schemas.microsoft.com/office/powerpoint/2010/main">
    <mc:Choice Requires="p14">
      <p:transition spd="slow" p14:dur="2000" advTm="22804"/>
    </mc:Choice>
    <mc:Fallback xmlns="">
      <p:transition spd="slow" advTm="2280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8|0.7"/>
</p:tagLst>
</file>

<file path=ppt/tags/tag2.xml><?xml version="1.0" encoding="utf-8"?>
<p:tagLst xmlns:a="http://schemas.openxmlformats.org/drawingml/2006/main" xmlns:r="http://schemas.openxmlformats.org/officeDocument/2006/relationships" xmlns:p="http://schemas.openxmlformats.org/presentationml/2006/main">
  <p:tag name="TIMING" val="|0.6|0.9|1.4|0.6|0.5|1.2|0.8|0.6|0.9|0.6|0.9|0.7|1|0.9"/>
</p:tagLst>
</file>

<file path=ppt/tags/tag3.xml><?xml version="1.0" encoding="utf-8"?>
<p:tagLst xmlns:a="http://schemas.openxmlformats.org/drawingml/2006/main" xmlns:r="http://schemas.openxmlformats.org/officeDocument/2006/relationships" xmlns:p="http://schemas.openxmlformats.org/presentationml/2006/main">
  <p:tag name="TIMING" val="|1.1|0.8|0.8|1.1|1.9"/>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1.6|0.6"/>
</p:tagLst>
</file>

<file path=ppt/tags/tag6.xml><?xml version="1.0" encoding="utf-8"?>
<p:tagLst xmlns:a="http://schemas.openxmlformats.org/drawingml/2006/main" xmlns:r="http://schemas.openxmlformats.org/officeDocument/2006/relationships" xmlns:p="http://schemas.openxmlformats.org/presentationml/2006/main">
  <p:tag name="TIMING" val="|0.7"/>
</p:tagLst>
</file>

<file path=ppt/tags/tag7.xml><?xml version="1.0" encoding="utf-8"?>
<p:tagLst xmlns:a="http://schemas.openxmlformats.org/drawingml/2006/main" xmlns:r="http://schemas.openxmlformats.org/officeDocument/2006/relationships" xmlns:p="http://schemas.openxmlformats.org/presentationml/2006/main">
  <p:tag name="TIMING" val="|0.7|0.8|0.8|1.2|0.8|2.7"/>
</p:tagLst>
</file>

<file path=ppt/tags/tag8.xml><?xml version="1.0" encoding="utf-8"?>
<p:tagLst xmlns:a="http://schemas.openxmlformats.org/drawingml/2006/main" xmlns:r="http://schemas.openxmlformats.org/officeDocument/2006/relationships" xmlns:p="http://schemas.openxmlformats.org/presentationml/2006/main">
  <p:tag name="TIMING" val="|27.3|1.6|1"/>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chalkbo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E6640E6-3AE5-4CD4-9C39-AD235BE3D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Template>
  <TotalTime>8828</TotalTime>
  <Words>960</Words>
  <Application>Microsoft Office PowerPoint</Application>
  <PresentationFormat>On-screen Show (4:3)</PresentationFormat>
  <Paragraphs>89</Paragraphs>
  <Slides>16</Slides>
  <Notes>0</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chalkboard</vt:lpstr>
      <vt:lpstr>CONFERENCE PROPOSAL</vt:lpstr>
      <vt:lpstr>About Me</vt:lpstr>
      <vt:lpstr>SITE 2013 Society for Information Technology and Teacher Education</vt:lpstr>
      <vt:lpstr>Problem Statement</vt:lpstr>
      <vt:lpstr>Two ways </vt:lpstr>
      <vt:lpstr>Literature Review</vt:lpstr>
      <vt:lpstr>Literature Review</vt:lpstr>
      <vt:lpstr>Literature Review</vt:lpstr>
      <vt:lpstr>Design</vt:lpstr>
      <vt:lpstr>Future Implications</vt:lpstr>
      <vt:lpstr>PSA from Kevin Sorbo</vt:lpstr>
      <vt:lpstr>PSA from Mike Bossy</vt:lpstr>
      <vt:lpstr>PSA from Donald Trump</vt:lpstr>
      <vt:lpstr>Sue Herera and Wilbur Ross</vt:lpstr>
      <vt:lpstr>PowerPoint Presentation</vt:lpstr>
      <vt:lpstr>References</vt:lpstr>
    </vt:vector>
  </TitlesOfParts>
  <Company>Academic Computing Dowling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Dowling</dc:creator>
  <cp:lastModifiedBy>Duser</cp:lastModifiedBy>
  <cp:revision>47</cp:revision>
  <dcterms:created xsi:type="dcterms:W3CDTF">2012-06-10T14:53:05Z</dcterms:created>
  <dcterms:modified xsi:type="dcterms:W3CDTF">2012-06-17T15:58:09Z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TC300011679990</vt:lpwstr>
  </property>
</Properties>
</file>